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>
  <p:sldMasterIdLst>
    <p:sldMasterId id="2147483698" r:id="rId4"/>
  </p:sldMasterIdLst>
  <p:notesMasterIdLst>
    <p:notesMasterId r:id="rId30"/>
  </p:notesMasterIdLst>
  <p:sldIdLst>
    <p:sldId id="3986" r:id="rId5"/>
    <p:sldId id="3981" r:id="rId6"/>
    <p:sldId id="4021" r:id="rId7"/>
    <p:sldId id="4017" r:id="rId8"/>
    <p:sldId id="4022" r:id="rId9"/>
    <p:sldId id="4011" r:id="rId10"/>
    <p:sldId id="4020" r:id="rId11"/>
    <p:sldId id="4016" r:id="rId12"/>
    <p:sldId id="4018" r:id="rId13"/>
    <p:sldId id="4019" r:id="rId14"/>
    <p:sldId id="4012" r:id="rId15"/>
    <p:sldId id="4010" r:id="rId16"/>
    <p:sldId id="3987" r:id="rId17"/>
    <p:sldId id="3990" r:id="rId18"/>
    <p:sldId id="3991" r:id="rId19"/>
    <p:sldId id="3997" r:id="rId20"/>
    <p:sldId id="3989" r:id="rId21"/>
    <p:sldId id="3992" r:id="rId22"/>
    <p:sldId id="3993" r:id="rId23"/>
    <p:sldId id="4000" r:id="rId24"/>
    <p:sldId id="4001" r:id="rId25"/>
    <p:sldId id="4002" r:id="rId26"/>
    <p:sldId id="3995" r:id="rId27"/>
    <p:sldId id="3999" r:id="rId28"/>
    <p:sldId id="4003" r:id="rId29"/>
  </p:sldIdLst>
  <p:sldSz cx="12239625" cy="6840538"/>
  <p:notesSz cx="9926638" cy="6797675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4" userDrawn="1">
          <p15:clr>
            <a:srgbClr val="A4A3A4"/>
          </p15:clr>
        </p15:guide>
        <p15:guide id="2" pos="3855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indows 사용자" initials="W사" lastIdx="1" clrIdx="0">
    <p:extLst>
      <p:ext uri="{19B8F6BF-5375-455C-9EA6-DF929625EA0E}">
        <p15:presenceInfo xmlns:p15="http://schemas.microsoft.com/office/powerpoint/2012/main" userId="Windows 사용자" providerId="None"/>
      </p:ext>
    </p:extLst>
  </p:cmAuthor>
  <p:cmAuthor id="2" name="PC" initials="P" lastIdx="3" clrIdx="1">
    <p:extLst>
      <p:ext uri="{19B8F6BF-5375-455C-9EA6-DF929625EA0E}">
        <p15:presenceInfo xmlns:p15="http://schemas.microsoft.com/office/powerpoint/2012/main" userId="PC" providerId="None"/>
      </p:ext>
    </p:extLst>
  </p:cmAuthor>
  <p:cmAuthor id="3" name="User" initials="U" lastIdx="2" clrIdx="2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72C4"/>
    <a:srgbClr val="0033CC"/>
    <a:srgbClr val="2E75B6"/>
    <a:srgbClr val="3333FF"/>
    <a:srgbClr val="31859C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4C3C2611-4C71-4FC5-86AE-919BDF0F9419}" styleName=""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/>
            </a:ln>
          </a:left>
          <a:right>
            <a:ln w="12700" cap="flat">
              <a:noFill/>
              <a:miter/>
            </a:ln>
          </a:right>
          <a:top>
            <a:ln w="12700" cap="flat">
              <a:noFill/>
              <a:miter/>
            </a:ln>
          </a:top>
          <a:bottom>
            <a:ln w="12700" cap="flat">
              <a:noFill/>
              <a:miter/>
            </a:ln>
          </a:bottom>
          <a:insideH>
            <a:ln w="12700" cap="flat">
              <a:noFill/>
              <a:miter/>
            </a:ln>
          </a:insideH>
          <a:insideV>
            <a:ln w="12700" cap="flat">
              <a:noFill/>
              <a:miter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/>
            </a:ln>
          </a:left>
          <a:right>
            <a:ln w="12700" cap="flat">
              <a:noFill/>
              <a:miter/>
            </a:ln>
          </a:right>
          <a:top>
            <a:ln w="12700" cap="flat">
              <a:noFill/>
              <a:miter/>
            </a:ln>
          </a:top>
          <a:bottom>
            <a:ln w="12700" cap="flat">
              <a:noFill/>
              <a:miter/>
            </a:ln>
          </a:bottom>
          <a:insideH>
            <a:ln w="12700" cap="flat">
              <a:noFill/>
              <a:miter/>
            </a:ln>
          </a:insideH>
          <a:insideV>
            <a:ln w="12700" cap="flat">
              <a:noFill/>
              <a:miter/>
            </a:ln>
          </a:insideV>
        </a:tcBdr>
        <a:fill>
          <a:solidFill>
            <a:schemeClr val="accent1">
              <a:lumOff val="-13580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/>
            </a:ln>
          </a:left>
          <a:right>
            <a:ln w="12700" cap="flat">
              <a:noFill/>
              <a:miter/>
            </a:ln>
          </a:right>
          <a:top>
            <a:ln w="12700" cap="flat">
              <a:solidFill>
                <a:srgbClr val="3797C6"/>
              </a:solidFill>
              <a:prstDash val="solid"/>
              <a:miter/>
            </a:ln>
          </a:top>
          <a:bottom>
            <a:ln w="12700" cap="flat">
              <a:noFill/>
              <a:miter/>
            </a:ln>
          </a:bottom>
          <a:insideH>
            <a:ln w="12700" cap="flat">
              <a:noFill/>
              <a:miter/>
            </a:ln>
          </a:insideH>
          <a:insideV>
            <a:ln w="12700" cap="flat">
              <a:noFill/>
              <a:miter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/>
            </a:ln>
          </a:left>
          <a:right>
            <a:ln w="12700" cap="flat">
              <a:noFill/>
              <a:miter/>
            </a:ln>
          </a:right>
          <a:top>
            <a:ln w="12700" cap="flat">
              <a:noFill/>
              <a:miter/>
            </a:ln>
          </a:top>
          <a:bottom>
            <a:ln w="12700" cap="flat">
              <a:noFill/>
              <a:miter/>
            </a:ln>
          </a:bottom>
          <a:insideH>
            <a:ln w="12700" cap="flat">
              <a:noFill/>
              <a:miter/>
            </a:ln>
          </a:insideH>
          <a:insideV>
            <a:ln w="12700" cap="flat">
              <a:noFill/>
              <a:miter/>
            </a:ln>
          </a:insideV>
        </a:tcBdr>
        <a:fill>
          <a:solidFill>
            <a:schemeClr val="accent1">
              <a:hueOff val="114395"/>
              <a:lumOff val="-24980"/>
            </a:schemeClr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EEE7283C-3CF3-47DC-8721-378D4A62B228}" styleName=""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miter/>
            </a:ln>
          </a:left>
          <a:right>
            <a:ln w="12700" cap="flat">
              <a:solidFill>
                <a:srgbClr val="5D5D5D"/>
              </a:solidFill>
              <a:miter/>
            </a:ln>
          </a:right>
          <a:top>
            <a:ln w="12700" cap="flat">
              <a:solidFill>
                <a:srgbClr val="5D5D5D"/>
              </a:solidFill>
              <a:miter/>
            </a:ln>
          </a:top>
          <a:bottom>
            <a:ln w="12700" cap="flat">
              <a:solidFill>
                <a:srgbClr val="5D5D5D"/>
              </a:solidFill>
              <a:miter/>
            </a:ln>
          </a:bottom>
          <a:insideH>
            <a:ln w="12700" cap="flat">
              <a:solidFill>
                <a:srgbClr val="5D5D5D"/>
              </a:solidFill>
              <a:miter/>
            </a:ln>
          </a:insideH>
          <a:insideV>
            <a:ln w="12700" cap="flat">
              <a:solidFill>
                <a:srgbClr val="5D5D5D"/>
              </a:solidFill>
              <a:miter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/>
            </a:ln>
          </a:left>
          <a:right>
            <a:ln w="12700" cap="flat">
              <a:solidFill>
                <a:srgbClr val="5D5D5D"/>
              </a:solidFill>
              <a:prstDash val="solid"/>
              <a:miter/>
            </a:ln>
          </a:right>
          <a:top>
            <a:ln w="12700" cap="flat">
              <a:solidFill>
                <a:srgbClr val="5D5D5D"/>
              </a:solidFill>
              <a:prstDash val="solid"/>
              <a:miter/>
            </a:ln>
          </a:top>
          <a:bottom>
            <a:ln w="12700" cap="flat">
              <a:solidFill>
                <a:srgbClr val="5D5D5D"/>
              </a:solidFill>
              <a:prstDash val="solid"/>
              <a:miter/>
            </a:ln>
          </a:bottom>
          <a:insideH>
            <a:ln w="12700" cap="flat">
              <a:solidFill>
                <a:srgbClr val="5D5D5D"/>
              </a:solidFill>
              <a:prstDash val="solid"/>
              <a:miter/>
            </a:ln>
          </a:insideH>
          <a:insideV>
            <a:ln w="12700" cap="flat">
              <a:solidFill>
                <a:srgbClr val="5D5D5D"/>
              </a:solidFill>
              <a:prstDash val="solid"/>
              <a:miter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/>
            </a:ln>
          </a:left>
          <a:right>
            <a:ln w="12700" cap="flat">
              <a:solidFill>
                <a:srgbClr val="5D5D5D"/>
              </a:solidFill>
              <a:prstDash val="solid"/>
              <a:miter/>
            </a:ln>
          </a:right>
          <a:top>
            <a:ln w="12700" cap="flat">
              <a:solidFill>
                <a:srgbClr val="5D5D5D"/>
              </a:solidFill>
              <a:prstDash val="solid"/>
              <a:miter/>
            </a:ln>
          </a:top>
          <a:bottom>
            <a:ln w="12700" cap="flat">
              <a:solidFill>
                <a:srgbClr val="5D5D5D"/>
              </a:solidFill>
              <a:prstDash val="solid"/>
              <a:miter/>
            </a:ln>
          </a:bottom>
          <a:insideH>
            <a:ln w="12700" cap="flat">
              <a:solidFill>
                <a:srgbClr val="5D5D5D"/>
              </a:solidFill>
              <a:prstDash val="solid"/>
              <a:miter/>
            </a:ln>
          </a:insideH>
          <a:insideV>
            <a:ln w="12700" cap="flat">
              <a:solidFill>
                <a:srgbClr val="5D5D5D"/>
              </a:solidFill>
              <a:prstDash val="solid"/>
              <a:miter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/>
            </a:ln>
          </a:left>
          <a:right>
            <a:ln w="12700" cap="flat">
              <a:solidFill>
                <a:srgbClr val="5D5D5D"/>
              </a:solidFill>
              <a:prstDash val="solid"/>
              <a:miter/>
            </a:ln>
          </a:right>
          <a:top>
            <a:ln w="12700" cap="flat">
              <a:solidFill>
                <a:srgbClr val="5D5D5D"/>
              </a:solidFill>
              <a:prstDash val="solid"/>
              <a:miter/>
            </a:ln>
          </a:top>
          <a:bottom>
            <a:ln w="12700" cap="flat">
              <a:solidFill>
                <a:srgbClr val="5D5D5D"/>
              </a:solidFill>
              <a:prstDash val="solid"/>
              <a:miter/>
            </a:ln>
          </a:bottom>
          <a:insideH>
            <a:ln w="12700" cap="flat">
              <a:solidFill>
                <a:srgbClr val="5D5D5D"/>
              </a:solidFill>
              <a:prstDash val="solid"/>
              <a:miter/>
            </a:ln>
          </a:insideH>
          <a:insideV>
            <a:ln w="12700" cap="flat">
              <a:solidFill>
                <a:srgbClr val="5D5D5D"/>
              </a:solidFill>
              <a:prstDash val="solid"/>
              <a:miter/>
            </a:ln>
          </a:insideV>
        </a:tcBdr>
        <a:fill>
          <a:solidFill>
            <a:srgbClr val="FF9400"/>
          </a:solidFill>
        </a:fill>
      </a:tcStyle>
    </a:firstRow>
  </a:tblStyle>
  <a:tblStyle styleId="{2708684C-4D16-4618-839F-0558EEFCDFE6}" styleName=""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miter/>
            </a:ln>
          </a:left>
          <a:right>
            <a:ln w="12700" cap="flat">
              <a:solidFill>
                <a:srgbClr val="000000"/>
              </a:solidFill>
              <a:miter/>
            </a:ln>
          </a:right>
          <a:top>
            <a:ln w="12700" cap="flat">
              <a:solidFill>
                <a:srgbClr val="000000"/>
              </a:solidFill>
              <a:miter/>
            </a:ln>
          </a:top>
          <a:bottom>
            <a:ln w="12700" cap="flat">
              <a:solidFill>
                <a:srgbClr val="000000"/>
              </a:solidFill>
              <a:miter/>
            </a:ln>
          </a:bottom>
          <a:insideH>
            <a:ln w="12700" cap="flat">
              <a:solidFill>
                <a:srgbClr val="000000"/>
              </a:solidFill>
              <a:miter/>
            </a:ln>
          </a:insideH>
          <a:insideV>
            <a:ln w="12700" cap="flat">
              <a:solidFill>
                <a:srgbClr val="000000"/>
              </a:solidFill>
              <a:miter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/>
            </a:ln>
          </a:left>
          <a:right>
            <a:ln w="12700" cap="flat">
              <a:solidFill>
                <a:srgbClr val="000000"/>
              </a:solidFill>
              <a:prstDash val="solid"/>
              <a:miter/>
            </a:ln>
          </a:right>
          <a:top>
            <a:ln w="12700" cap="flat">
              <a:solidFill>
                <a:srgbClr val="000000"/>
              </a:solidFill>
              <a:miter/>
            </a:ln>
          </a:top>
          <a:bottom>
            <a:ln w="12700" cap="flat">
              <a:solidFill>
                <a:srgbClr val="000000"/>
              </a:solidFill>
              <a:miter/>
            </a:ln>
          </a:bottom>
          <a:insideH>
            <a:ln w="12700" cap="flat">
              <a:solidFill>
                <a:srgbClr val="000000"/>
              </a:solidFill>
              <a:miter/>
            </a:ln>
          </a:insideH>
          <a:insideV>
            <a:ln w="12700" cap="flat">
              <a:solidFill>
                <a:srgbClr val="000000"/>
              </a:solidFill>
              <a:miter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miter/>
            </a:ln>
          </a:left>
          <a:right>
            <a:ln w="12700" cap="flat">
              <a:solidFill>
                <a:srgbClr val="000000"/>
              </a:solidFill>
              <a:miter/>
            </a:ln>
          </a:right>
          <a:top>
            <a:ln w="12700" cap="flat">
              <a:solidFill>
                <a:srgbClr val="000000"/>
              </a:solidFill>
              <a:prstDash val="solid"/>
              <a:miter/>
            </a:ln>
          </a:top>
          <a:bottom>
            <a:ln w="12700" cap="flat">
              <a:noFill/>
              <a:miter/>
            </a:ln>
          </a:bottom>
          <a:insideH>
            <a:ln w="12700" cap="flat">
              <a:solidFill>
                <a:srgbClr val="000000"/>
              </a:solidFill>
              <a:miter/>
            </a:ln>
          </a:insideH>
          <a:insideV>
            <a:ln w="12700" cap="flat">
              <a:solidFill>
                <a:srgbClr val="000000"/>
              </a:solidFill>
              <a:miter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miter/>
            </a:ln>
          </a:left>
          <a:right>
            <a:ln w="12700" cap="flat">
              <a:solidFill>
                <a:srgbClr val="000000"/>
              </a:solidFill>
              <a:miter/>
            </a:ln>
          </a:right>
          <a:top>
            <a:ln w="12700" cap="flat">
              <a:noFill/>
              <a:miter/>
            </a:ln>
          </a:top>
          <a:bottom>
            <a:ln w="12700" cap="flat">
              <a:solidFill>
                <a:srgbClr val="000000"/>
              </a:solidFill>
              <a:prstDash val="solid"/>
              <a:miter/>
            </a:ln>
          </a:bottom>
          <a:insideH>
            <a:ln w="12700" cap="flat">
              <a:solidFill>
                <a:srgbClr val="000000"/>
              </a:solidFill>
              <a:miter/>
            </a:ln>
          </a:insideH>
          <a:insideV>
            <a:ln w="12700" cap="flat">
              <a:solidFill>
                <a:srgbClr val="000000"/>
              </a:solidFill>
              <a:miter/>
            </a:ln>
          </a:insideV>
        </a:tcBdr>
        <a:fill>
          <a:noFill/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3BA23B1-9221-436E-865A-0063620EA4FD}" styleName=""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/>
            </a:ln>
          </a:left>
          <a:right>
            <a:ln w="12700" cap="flat">
              <a:solidFill>
                <a:srgbClr val="FFFFFF"/>
              </a:solidFill>
              <a:prstDash val="solid"/>
              <a:miter/>
            </a:ln>
          </a:right>
          <a:top>
            <a:ln w="12700" cap="flat">
              <a:solidFill>
                <a:srgbClr val="FFFFFF"/>
              </a:solidFill>
              <a:prstDash val="solid"/>
              <a:miter/>
            </a:ln>
          </a:top>
          <a:bottom>
            <a:ln w="12700" cap="flat">
              <a:solidFill>
                <a:srgbClr val="FFFFFF"/>
              </a:solidFill>
              <a:prstDash val="solid"/>
              <a:miter/>
            </a:ln>
          </a:bottom>
          <a:insideH>
            <a:ln w="12700" cap="flat">
              <a:solidFill>
                <a:srgbClr val="FFFFFF"/>
              </a:solidFill>
              <a:prstDash val="solid"/>
              <a:miter/>
            </a:ln>
          </a:insideH>
          <a:insideV>
            <a:ln w="12700" cap="flat">
              <a:solidFill>
                <a:srgbClr val="FFFFFF"/>
              </a:solidFill>
              <a:prstDash val="solid"/>
              <a:miter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/>
            </a:ln>
          </a:left>
          <a:right>
            <a:ln w="12700" cap="flat">
              <a:solidFill>
                <a:srgbClr val="FFFFFF"/>
              </a:solidFill>
              <a:prstDash val="solid"/>
              <a:miter/>
            </a:ln>
          </a:right>
          <a:top>
            <a:ln w="12700" cap="flat">
              <a:solidFill>
                <a:srgbClr val="FFFFFF"/>
              </a:solidFill>
              <a:prstDash val="solid"/>
              <a:miter/>
            </a:ln>
          </a:top>
          <a:bottom>
            <a:ln w="12700" cap="flat">
              <a:solidFill>
                <a:srgbClr val="FFFFFF"/>
              </a:solidFill>
              <a:prstDash val="solid"/>
              <a:miter/>
            </a:ln>
          </a:bottom>
          <a:insideH>
            <a:ln w="12700" cap="flat">
              <a:solidFill>
                <a:srgbClr val="FFFFFF"/>
              </a:solidFill>
              <a:prstDash val="solid"/>
              <a:miter/>
            </a:ln>
          </a:insideH>
          <a:insideV>
            <a:ln w="12700" cap="flat">
              <a:solidFill>
                <a:srgbClr val="FFFFFF"/>
              </a:solidFill>
              <a:prstDash val="solid"/>
              <a:miter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/>
            </a:ln>
          </a:left>
          <a:right>
            <a:ln w="12700" cap="flat">
              <a:solidFill>
                <a:srgbClr val="FFFFFF"/>
              </a:solidFill>
              <a:prstDash val="solid"/>
              <a:miter/>
            </a:ln>
          </a:right>
          <a:top>
            <a:ln w="12700" cap="flat">
              <a:solidFill>
                <a:srgbClr val="FFFFFF"/>
              </a:solidFill>
              <a:prstDash val="solid"/>
              <a:miter/>
            </a:ln>
          </a:top>
          <a:bottom>
            <a:ln w="12700" cap="flat">
              <a:solidFill>
                <a:srgbClr val="FFFFFF"/>
              </a:solidFill>
              <a:prstDash val="solid"/>
              <a:miter/>
            </a:ln>
          </a:bottom>
          <a:insideH>
            <a:ln w="12700" cap="flat">
              <a:solidFill>
                <a:srgbClr val="FFFFFF"/>
              </a:solidFill>
              <a:prstDash val="solid"/>
              <a:miter/>
            </a:ln>
          </a:insideH>
          <a:insideV>
            <a:ln w="12700" cap="flat">
              <a:solidFill>
                <a:srgbClr val="FFFFFF"/>
              </a:solidFill>
              <a:prstDash val="solid"/>
              <a:miter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/>
            </a:ln>
          </a:left>
          <a:right>
            <a:ln w="12700" cap="flat">
              <a:solidFill>
                <a:srgbClr val="FFFFFF"/>
              </a:solidFill>
              <a:prstDash val="solid"/>
              <a:miter/>
            </a:ln>
          </a:right>
          <a:top>
            <a:ln w="12700" cap="flat">
              <a:solidFill>
                <a:srgbClr val="FFFFFF"/>
              </a:solidFill>
              <a:prstDash val="solid"/>
              <a:miter/>
            </a:ln>
          </a:top>
          <a:bottom>
            <a:ln w="12700" cap="flat">
              <a:solidFill>
                <a:srgbClr val="FFFFFF"/>
              </a:solidFill>
              <a:prstDash val="solid"/>
              <a:miter/>
            </a:ln>
          </a:bottom>
          <a:insideH>
            <a:ln w="12700" cap="flat">
              <a:solidFill>
                <a:srgbClr val="FFFFFF"/>
              </a:solidFill>
              <a:prstDash val="solid"/>
              <a:miter/>
            </a:ln>
          </a:insideH>
          <a:insideV>
            <a:ln w="12700" cap="flat">
              <a:solidFill>
                <a:srgbClr val="FFFFFF"/>
              </a:solidFill>
              <a:prstDash val="solid"/>
              <a:miter/>
            </a:ln>
          </a:insideV>
        </a:tcBdr>
        <a:fill>
          <a:solidFill>
            <a:srgbClr val="798089"/>
          </a:solidFill>
        </a:fill>
      </a:tcStyle>
    </a:firstRow>
  </a:tblStyle>
  <a:tblStyle styleId="{CF821DB8-F4EB-4A41-A1BA-3FCAFE7338EE}" styleName=""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/>
            </a:ln>
          </a:left>
          <a:right>
            <a:ln w="12700" cap="flat">
              <a:solidFill>
                <a:srgbClr val="A6AAA9"/>
              </a:solidFill>
              <a:prstDash val="solid"/>
              <a:miter/>
            </a:ln>
          </a:right>
          <a:top>
            <a:ln w="12700" cap="flat">
              <a:solidFill>
                <a:srgbClr val="A6AAA9"/>
              </a:solidFill>
              <a:prstDash val="solid"/>
              <a:miter/>
            </a:ln>
          </a:top>
          <a:bottom>
            <a:ln w="12700" cap="flat">
              <a:solidFill>
                <a:srgbClr val="A6AAA9"/>
              </a:solidFill>
              <a:prstDash val="solid"/>
              <a:miter/>
            </a:ln>
          </a:bottom>
          <a:insideH>
            <a:ln w="12700" cap="flat">
              <a:solidFill>
                <a:srgbClr val="A6AAA9"/>
              </a:solidFill>
              <a:prstDash val="solid"/>
              <a:miter/>
            </a:ln>
          </a:insideH>
          <a:insideV>
            <a:ln w="12700" cap="flat">
              <a:solidFill>
                <a:srgbClr val="A6AAA9"/>
              </a:solidFill>
              <a:prstDash val="solid"/>
              <a:miter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/>
            </a:ln>
          </a:left>
          <a:right>
            <a:ln w="12700" cap="flat">
              <a:solidFill>
                <a:srgbClr val="A6AAA9"/>
              </a:solidFill>
              <a:prstDash val="solid"/>
              <a:miter/>
            </a:ln>
          </a:right>
          <a:top>
            <a:ln w="12700" cap="flat">
              <a:solidFill>
                <a:srgbClr val="A6AAA9"/>
              </a:solidFill>
              <a:prstDash val="solid"/>
              <a:miter/>
            </a:ln>
          </a:top>
          <a:bottom>
            <a:ln w="12700" cap="flat">
              <a:solidFill>
                <a:srgbClr val="A6AAA9"/>
              </a:solidFill>
              <a:prstDash val="solid"/>
              <a:miter/>
            </a:ln>
          </a:bottom>
          <a:insideH>
            <a:ln w="12700" cap="flat">
              <a:solidFill>
                <a:srgbClr val="A6AAA9"/>
              </a:solidFill>
              <a:prstDash val="solid"/>
              <a:miter/>
            </a:ln>
          </a:insideH>
          <a:insideV>
            <a:ln w="12700" cap="flat">
              <a:solidFill>
                <a:srgbClr val="A6AAA9"/>
              </a:solidFill>
              <a:prstDash val="solid"/>
              <a:miter/>
            </a:ln>
          </a:insideV>
        </a:tcBdr>
        <a:fill>
          <a:solidFill>
            <a:schemeClr val="accent6">
              <a:hueOff val="-146070"/>
              <a:satOff val="-10050"/>
              <a:lumOff val="-30630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/>
            </a:ln>
          </a:left>
          <a:right>
            <a:ln w="12700" cap="flat">
              <a:solidFill>
                <a:srgbClr val="A6AAA9"/>
              </a:solidFill>
              <a:prstDash val="solid"/>
              <a:miter/>
            </a:ln>
          </a:right>
          <a:top>
            <a:ln w="12700" cap="flat">
              <a:solidFill>
                <a:srgbClr val="A6AAA9"/>
              </a:solidFill>
              <a:prstDash val="solid"/>
              <a:miter/>
            </a:ln>
          </a:top>
          <a:bottom>
            <a:ln w="12700" cap="flat">
              <a:solidFill>
                <a:srgbClr val="A6AAA9"/>
              </a:solidFill>
              <a:prstDash val="solid"/>
              <a:miter/>
            </a:ln>
          </a:bottom>
          <a:insideH>
            <a:ln w="12700" cap="flat">
              <a:solidFill>
                <a:srgbClr val="A6AAA9"/>
              </a:solidFill>
              <a:prstDash val="solid"/>
              <a:miter/>
            </a:ln>
          </a:insideH>
          <a:insideV>
            <a:ln w="12700" cap="flat">
              <a:solidFill>
                <a:srgbClr val="A6AAA9"/>
              </a:solidFill>
              <a:prstDash val="solid"/>
              <a:miter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/>
            </a:ln>
          </a:left>
          <a:right>
            <a:ln w="12700" cap="flat">
              <a:solidFill>
                <a:srgbClr val="A6AAA9"/>
              </a:solidFill>
              <a:prstDash val="solid"/>
              <a:miter/>
            </a:ln>
          </a:right>
          <a:top>
            <a:ln w="12700" cap="flat">
              <a:solidFill>
                <a:srgbClr val="A6AAA9"/>
              </a:solidFill>
              <a:prstDash val="solid"/>
              <a:miter/>
            </a:ln>
          </a:top>
          <a:bottom>
            <a:ln w="12700" cap="flat">
              <a:solidFill>
                <a:srgbClr val="A6AAA9"/>
              </a:solidFill>
              <a:prstDash val="solid"/>
              <a:miter/>
            </a:ln>
          </a:bottom>
          <a:insideH>
            <a:ln w="12700" cap="flat">
              <a:solidFill>
                <a:srgbClr val="A6AAA9"/>
              </a:solidFill>
              <a:prstDash val="solid"/>
              <a:miter/>
            </a:ln>
          </a:insideH>
          <a:insideV>
            <a:ln w="12700" cap="flat">
              <a:solidFill>
                <a:srgbClr val="A6AAA9"/>
              </a:solidFill>
              <a:prstDash val="solid"/>
              <a:miter/>
            </a:ln>
          </a:insideV>
        </a:tcBdr>
        <a:fill>
          <a:solidFill>
            <a:srgbClr val="C24785"/>
          </a:solidFill>
        </a:fill>
      </a:tcStyle>
    </a:firstRow>
  </a:tblStyle>
  <a:tblStyle styleId="{C7B018BB-80A7-4F77-B60F-C8B233D01FF8}" styleName=""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/>
            </a:ln>
          </a:left>
          <a:right>
            <a:ln w="12700" cap="flat">
              <a:solidFill>
                <a:srgbClr val="B8B8B8"/>
              </a:solidFill>
              <a:prstDash val="solid"/>
              <a:miter/>
            </a:ln>
          </a:right>
          <a:top>
            <a:ln w="12700" cap="flat">
              <a:solidFill>
                <a:srgbClr val="B8B8B8"/>
              </a:solidFill>
              <a:prstDash val="solid"/>
              <a:miter/>
            </a:ln>
          </a:top>
          <a:bottom>
            <a:ln w="12700" cap="flat">
              <a:solidFill>
                <a:srgbClr val="B8B8B8"/>
              </a:solidFill>
              <a:prstDash val="solid"/>
              <a:miter/>
            </a:ln>
          </a:bottom>
          <a:insideH>
            <a:ln w="12700" cap="flat">
              <a:solidFill>
                <a:srgbClr val="B8B8B8"/>
              </a:solidFill>
              <a:prstDash val="solid"/>
              <a:miter/>
            </a:ln>
          </a:insideH>
          <a:insideV>
            <a:ln w="12700" cap="flat">
              <a:solidFill>
                <a:srgbClr val="B8B8B8"/>
              </a:solidFill>
              <a:prstDash val="solid"/>
              <a:miter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/>
            </a:ln>
          </a:left>
          <a:right>
            <a:ln w="12700" cap="flat">
              <a:solidFill>
                <a:srgbClr val="606060"/>
              </a:solidFill>
              <a:prstDash val="solid"/>
              <a:miter/>
            </a:ln>
          </a:right>
          <a:top>
            <a:ln w="12700" cap="flat">
              <a:solidFill>
                <a:srgbClr val="606060"/>
              </a:solidFill>
              <a:prstDash val="solid"/>
              <a:miter/>
            </a:ln>
          </a:top>
          <a:bottom>
            <a:ln w="12700" cap="flat">
              <a:solidFill>
                <a:srgbClr val="606060"/>
              </a:solidFill>
              <a:prstDash val="solid"/>
              <a:miter/>
            </a:ln>
          </a:bottom>
          <a:insideH>
            <a:ln w="12700" cap="flat">
              <a:solidFill>
                <a:srgbClr val="606060"/>
              </a:solidFill>
              <a:prstDash val="solid"/>
              <a:miter/>
            </a:ln>
          </a:insideH>
          <a:insideV>
            <a:ln w="12700" cap="flat">
              <a:solidFill>
                <a:srgbClr val="606060"/>
              </a:solidFill>
              <a:prstDash val="solid"/>
              <a:miter/>
            </a:ln>
          </a:insideV>
        </a:tcBdr>
        <a:fill>
          <a:solidFill>
            <a:schemeClr val="accent3">
              <a:hueOff val="362282"/>
              <a:satOff val="31800"/>
              <a:lumOff val="-18240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/>
            </a:ln>
          </a:left>
          <a:right>
            <a:ln w="12700" cap="flat">
              <a:solidFill>
                <a:srgbClr val="606060"/>
              </a:solidFill>
              <a:prstDash val="solid"/>
              <a:miter/>
            </a:ln>
          </a:right>
          <a:top>
            <a:ln w="25400" cap="flat">
              <a:solidFill>
                <a:srgbClr val="606060"/>
              </a:solidFill>
              <a:prstDash val="solid"/>
              <a:miter/>
            </a:ln>
          </a:top>
          <a:bottom>
            <a:ln w="12700" cap="flat">
              <a:solidFill>
                <a:srgbClr val="606060"/>
              </a:solidFill>
              <a:prstDash val="solid"/>
              <a:miter/>
            </a:ln>
          </a:bottom>
          <a:insideH>
            <a:ln w="12700" cap="flat">
              <a:solidFill>
                <a:srgbClr val="606060"/>
              </a:solidFill>
              <a:prstDash val="solid"/>
              <a:miter/>
            </a:ln>
          </a:insideH>
          <a:insideV>
            <a:ln w="12700" cap="flat">
              <a:solidFill>
                <a:srgbClr val="606060"/>
              </a:solidFill>
              <a:prstDash val="solid"/>
              <a:miter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/>
            </a:ln>
          </a:left>
          <a:right>
            <a:ln w="12700" cap="flat">
              <a:solidFill>
                <a:srgbClr val="929292"/>
              </a:solidFill>
              <a:prstDash val="solid"/>
              <a:miter/>
            </a:ln>
          </a:right>
          <a:top>
            <a:ln w="12700" cap="flat">
              <a:solidFill>
                <a:srgbClr val="606060"/>
              </a:solidFill>
              <a:prstDash val="solid"/>
              <a:miter/>
            </a:ln>
          </a:top>
          <a:bottom>
            <a:ln w="12700" cap="flat">
              <a:solidFill>
                <a:srgbClr val="606060"/>
              </a:solidFill>
              <a:prstDash val="solid"/>
              <a:miter/>
            </a:ln>
          </a:bottom>
          <a:insideH>
            <a:ln w="12700" cap="flat">
              <a:solidFill>
                <a:srgbClr val="929292"/>
              </a:solidFill>
              <a:prstDash val="solid"/>
              <a:miter/>
            </a:ln>
          </a:insideH>
          <a:insideV>
            <a:ln w="12700" cap="flat">
              <a:solidFill>
                <a:srgbClr val="929292"/>
              </a:solidFill>
              <a:prstDash val="solid"/>
              <a:miter/>
            </a:ln>
          </a:insideV>
        </a:tcBdr>
        <a:fill>
          <a:solidFill>
            <a:srgbClr val="017101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5758FB7-9AC5-4552-8A53-C91805E547FA}" styleName="테마 스타일 1 - 강조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532" autoAdjust="0"/>
    <p:restoredTop sz="95238" autoAdjust="0"/>
  </p:normalViewPr>
  <p:slideViewPr>
    <p:cSldViewPr snapToGrid="0">
      <p:cViewPr varScale="1">
        <p:scale>
          <a:sx n="112" d="100"/>
          <a:sy n="112" d="100"/>
        </p:scale>
        <p:origin x="792" y="78"/>
      </p:cViewPr>
      <p:guideLst>
        <p:guide orient="horz" pos="2154"/>
        <p:guide pos="385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2681288" y="509588"/>
            <a:ext cx="4564062" cy="2551112"/>
          </a:xfrm>
          <a:prstGeom prst="rect">
            <a:avLst/>
          </a:prstGeom>
        </p:spPr>
        <p:txBody>
          <a:bodyPr/>
          <a:lstStyle/>
          <a:p>
            <a:pPr lvl="0">
              <a:defRPr/>
            </a:pPr>
            <a:endParaRPr/>
          </a:p>
        </p:txBody>
      </p:sp>
      <p:sp>
        <p:nvSpPr>
          <p:cNvPr id="204" name="Shape 204"/>
          <p:cNvSpPr>
            <a:spLocks noGrp="1"/>
          </p:cNvSpPr>
          <p:nvPr>
            <p:ph type="body" sz="quarter" idx="1"/>
          </p:nvPr>
        </p:nvSpPr>
        <p:spPr>
          <a:xfrm>
            <a:off x="1323555" y="3228896"/>
            <a:ext cx="7279535" cy="3058954"/>
          </a:xfrm>
          <a:prstGeom prst="rect">
            <a:avLst/>
          </a:prstGeom>
        </p:spPr>
        <p:txBody>
          <a:bodyPr/>
          <a:lstStyle/>
          <a:p>
            <a:pPr lvl="0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253759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defTabSz="228920" latinLnBrk="0">
      <a:lnSpc>
        <a:spcPct val="117999"/>
      </a:lnSpc>
      <a:defRPr sz="1102">
        <a:latin typeface="Helvetica Neue"/>
        <a:ea typeface="Helvetica Neue"/>
        <a:cs typeface="Helvetica Neue"/>
        <a:sym typeface="Helvetica Neue"/>
      </a:defRPr>
    </a:lvl1pPr>
    <a:lvl2pPr indent="114460" defTabSz="228920" latinLnBrk="0">
      <a:lnSpc>
        <a:spcPct val="117999"/>
      </a:lnSpc>
      <a:defRPr sz="1102">
        <a:latin typeface="Helvetica Neue"/>
        <a:ea typeface="Helvetica Neue"/>
        <a:cs typeface="Helvetica Neue"/>
        <a:sym typeface="Helvetica Neue"/>
      </a:defRPr>
    </a:lvl2pPr>
    <a:lvl3pPr indent="228920" defTabSz="228920" latinLnBrk="0">
      <a:lnSpc>
        <a:spcPct val="117999"/>
      </a:lnSpc>
      <a:defRPr sz="1102">
        <a:latin typeface="Helvetica Neue"/>
        <a:ea typeface="Helvetica Neue"/>
        <a:cs typeface="Helvetica Neue"/>
        <a:sym typeface="Helvetica Neue"/>
      </a:defRPr>
    </a:lvl3pPr>
    <a:lvl4pPr indent="343380" defTabSz="228920" latinLnBrk="0">
      <a:lnSpc>
        <a:spcPct val="117999"/>
      </a:lnSpc>
      <a:defRPr sz="1102">
        <a:latin typeface="Helvetica Neue"/>
        <a:ea typeface="Helvetica Neue"/>
        <a:cs typeface="Helvetica Neue"/>
        <a:sym typeface="Helvetica Neue"/>
      </a:defRPr>
    </a:lvl4pPr>
    <a:lvl5pPr indent="457840" defTabSz="228920" latinLnBrk="0">
      <a:lnSpc>
        <a:spcPct val="117999"/>
      </a:lnSpc>
      <a:defRPr sz="1102">
        <a:latin typeface="Helvetica Neue"/>
        <a:ea typeface="Helvetica Neue"/>
        <a:cs typeface="Helvetica Neue"/>
        <a:sym typeface="Helvetica Neue"/>
      </a:defRPr>
    </a:lvl5pPr>
    <a:lvl6pPr indent="572300" defTabSz="228920" latinLnBrk="0">
      <a:lnSpc>
        <a:spcPct val="117999"/>
      </a:lnSpc>
      <a:defRPr sz="1102">
        <a:latin typeface="Helvetica Neue"/>
        <a:ea typeface="Helvetica Neue"/>
        <a:cs typeface="Helvetica Neue"/>
        <a:sym typeface="Helvetica Neue"/>
      </a:defRPr>
    </a:lvl6pPr>
    <a:lvl7pPr indent="686760" defTabSz="228920" latinLnBrk="0">
      <a:lnSpc>
        <a:spcPct val="117999"/>
      </a:lnSpc>
      <a:defRPr sz="1102">
        <a:latin typeface="Helvetica Neue"/>
        <a:ea typeface="Helvetica Neue"/>
        <a:cs typeface="Helvetica Neue"/>
        <a:sym typeface="Helvetica Neue"/>
      </a:defRPr>
    </a:lvl7pPr>
    <a:lvl8pPr indent="801220" defTabSz="228920" latinLnBrk="0">
      <a:lnSpc>
        <a:spcPct val="117999"/>
      </a:lnSpc>
      <a:defRPr sz="1102">
        <a:latin typeface="Helvetica Neue"/>
        <a:ea typeface="Helvetica Neue"/>
        <a:cs typeface="Helvetica Neue"/>
        <a:sym typeface="Helvetica Neue"/>
      </a:defRPr>
    </a:lvl8pPr>
    <a:lvl9pPr indent="915680" defTabSz="228920" latinLnBrk="0">
      <a:lnSpc>
        <a:spcPct val="117999"/>
      </a:lnSpc>
      <a:defRPr sz="1102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604802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919402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404383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717873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334535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067317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395825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019468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673953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012833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448220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661746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63299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383495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3457253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4031107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5980748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341944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983945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189890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341976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402009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367516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245338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038487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DB31C68-9B72-4676-A074-D8627055C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299201" y="6574715"/>
            <a:ext cx="974997" cy="364195"/>
          </a:xfrm>
        </p:spPr>
        <p:txBody>
          <a:bodyPr/>
          <a:lstStyle/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액자 6">
            <a:extLst>
              <a:ext uri="{FF2B5EF4-FFF2-40B4-BE49-F238E27FC236}">
                <a16:creationId xmlns:a16="http://schemas.microsoft.com/office/drawing/2014/main" id="{4CA9433F-D279-4996-ACA7-5510446E690B}"/>
              </a:ext>
            </a:extLst>
          </p:cNvPr>
          <p:cNvSpPr/>
          <p:nvPr userDrawn="1"/>
        </p:nvSpPr>
        <p:spPr>
          <a:xfrm>
            <a:off x="95075" y="97037"/>
            <a:ext cx="490706" cy="487552"/>
          </a:xfrm>
          <a:prstGeom prst="frame">
            <a:avLst/>
          </a:prstGeom>
          <a:gradFill flip="none" rotWithShape="1">
            <a:gsLst>
              <a:gs pos="0">
                <a:srgbClr val="00B050">
                  <a:alpha val="56000"/>
                </a:srgbClr>
              </a:gs>
              <a:gs pos="100000">
                <a:srgbClr val="00B050">
                  <a:alpha val="42000"/>
                </a:srgb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197" b="1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F1290B49-53EA-4728-B53B-F4CDD87B4520}"/>
              </a:ext>
            </a:extLst>
          </p:cNvPr>
          <p:cNvCxnSpPr>
            <a:cxnSpLocks/>
          </p:cNvCxnSpPr>
          <p:nvPr userDrawn="1"/>
        </p:nvCxnSpPr>
        <p:spPr>
          <a:xfrm flipH="1">
            <a:off x="687060" y="584588"/>
            <a:ext cx="6969110" cy="0"/>
          </a:xfrm>
          <a:prstGeom prst="line">
            <a:avLst/>
          </a:prstGeom>
          <a:noFill/>
          <a:ln w="57150" cap="rnd" cmpd="sng">
            <a:gradFill>
              <a:gsLst>
                <a:gs pos="0">
                  <a:srgbClr val="00B050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prstDash val="solid"/>
            <a:rou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8071536C-F472-43C7-A110-35E574275271}"/>
              </a:ext>
            </a:extLst>
          </p:cNvPr>
          <p:cNvGrpSpPr/>
          <p:nvPr userDrawn="1"/>
        </p:nvGrpSpPr>
        <p:grpSpPr>
          <a:xfrm>
            <a:off x="10441868" y="6582375"/>
            <a:ext cx="1705029" cy="231724"/>
            <a:chOff x="16726" y="8749"/>
            <a:chExt cx="2266625" cy="305252"/>
          </a:xfrm>
        </p:grpSpPr>
        <p:pic>
          <p:nvPicPr>
            <p:cNvPr id="13" name="그래픽 5">
              <a:extLst>
                <a:ext uri="{FF2B5EF4-FFF2-40B4-BE49-F238E27FC236}">
                  <a16:creationId xmlns:a16="http://schemas.microsoft.com/office/drawing/2014/main" id="{EE22C095-F3D3-4E73-8C9E-A53D0E52E91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6726" y="8749"/>
              <a:ext cx="407498" cy="260023"/>
            </a:xfrm>
            <a:prstGeom prst="rect">
              <a:avLst/>
            </a:prstGeom>
          </p:spPr>
        </p:pic>
        <p:pic>
          <p:nvPicPr>
            <p:cNvPr id="14" name="그래픽 6">
              <a:extLst>
                <a:ext uri="{FF2B5EF4-FFF2-40B4-BE49-F238E27FC236}">
                  <a16:creationId xmlns:a16="http://schemas.microsoft.com/office/drawing/2014/main" id="{A994B4FE-75E4-49FD-80D0-9C824595B55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68727" y="53979"/>
              <a:ext cx="1814624" cy="260022"/>
            </a:xfrm>
            <a:prstGeom prst="rect">
              <a:avLst/>
            </a:prstGeom>
          </p:spPr>
        </p:pic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94E92D87-1008-41D8-87B8-8E6DE6938B51}"/>
              </a:ext>
            </a:extLst>
          </p:cNvPr>
          <p:cNvGrpSpPr/>
          <p:nvPr userDrawn="1"/>
        </p:nvGrpSpPr>
        <p:grpSpPr>
          <a:xfrm>
            <a:off x="11194120" y="96743"/>
            <a:ext cx="1010968" cy="230512"/>
            <a:chOff x="10677875" y="105056"/>
            <a:chExt cx="1010968" cy="23051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139466B-913C-4B8A-9010-ADD0DB5E17E2}"/>
                </a:ext>
              </a:extLst>
            </p:cNvPr>
            <p:cNvSpPr txBox="1"/>
            <p:nvPr userDrawn="1"/>
          </p:nvSpPr>
          <p:spPr>
            <a:xfrm>
              <a:off x="10677875" y="105056"/>
              <a:ext cx="1010968" cy="2305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98" b="1" dirty="0">
                  <a:solidFill>
                    <a:srgbClr val="FF0000"/>
                  </a:solidFill>
                </a:rPr>
                <a:t>CONFIDENTIAL</a:t>
              </a:r>
              <a:endParaRPr lang="ko-KR" altLang="en-US" sz="898" b="1" dirty="0">
                <a:solidFill>
                  <a:srgbClr val="FF0000"/>
                </a:solidFill>
              </a:endParaRPr>
            </a:p>
          </p:txBody>
        </p:sp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D676F372-5396-40C1-8AD4-8D7B59B9C29C}"/>
                </a:ext>
              </a:extLst>
            </p:cNvPr>
            <p:cNvSpPr/>
            <p:nvPr userDrawn="1"/>
          </p:nvSpPr>
          <p:spPr>
            <a:xfrm>
              <a:off x="10760559" y="105056"/>
              <a:ext cx="852322" cy="230512"/>
            </a:xfrm>
            <a:prstGeom prst="roundRect">
              <a:avLst>
                <a:gd name="adj" fmla="val 20273"/>
              </a:avLst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6792674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D480EF4C-FEC0-4024-9562-C4E3DF516647}"/>
              </a:ext>
            </a:extLst>
          </p:cNvPr>
          <p:cNvSpPr/>
          <p:nvPr userDrawn="1"/>
        </p:nvSpPr>
        <p:spPr>
          <a:xfrm>
            <a:off x="5729128" y="0"/>
            <a:ext cx="6510497" cy="6840538"/>
          </a:xfrm>
          <a:prstGeom prst="rect">
            <a:avLst/>
          </a:prstGeom>
          <a:blipFill dpi="0" rotWithShape="1">
            <a:blip r:embed="rId2">
              <a:alphaModFix amt="5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5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2498BC44-0AD7-4344-94D3-0835F958A58E}"/>
              </a:ext>
            </a:extLst>
          </p:cNvPr>
          <p:cNvGrpSpPr/>
          <p:nvPr userDrawn="1"/>
        </p:nvGrpSpPr>
        <p:grpSpPr>
          <a:xfrm>
            <a:off x="11228657" y="105056"/>
            <a:ext cx="1010968" cy="230512"/>
            <a:chOff x="10677875" y="105056"/>
            <a:chExt cx="1010968" cy="23051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38C2338-AF6A-440D-A01D-C21758876979}"/>
                </a:ext>
              </a:extLst>
            </p:cNvPr>
            <p:cNvSpPr txBox="1"/>
            <p:nvPr userDrawn="1"/>
          </p:nvSpPr>
          <p:spPr>
            <a:xfrm>
              <a:off x="10677875" y="105056"/>
              <a:ext cx="1010968" cy="2305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98" b="1" dirty="0">
                  <a:solidFill>
                    <a:srgbClr val="FF0000"/>
                  </a:solidFill>
                </a:rPr>
                <a:t>CONFIDENTIAL</a:t>
              </a:r>
              <a:endParaRPr lang="ko-KR" altLang="en-US" sz="898" b="1" dirty="0">
                <a:solidFill>
                  <a:srgbClr val="FF0000"/>
                </a:solidFill>
              </a:endParaRPr>
            </a:p>
          </p:txBody>
        </p:sp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E3E49052-2031-4712-A9D3-98BDB3A73D32}"/>
                </a:ext>
              </a:extLst>
            </p:cNvPr>
            <p:cNvSpPr/>
            <p:nvPr userDrawn="1"/>
          </p:nvSpPr>
          <p:spPr>
            <a:xfrm>
              <a:off x="10760559" y="105056"/>
              <a:ext cx="852322" cy="230512"/>
            </a:xfrm>
            <a:prstGeom prst="roundRect">
              <a:avLst>
                <a:gd name="adj" fmla="val 20273"/>
              </a:avLst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F051C2F-5DD3-4E58-B6A3-828A115FE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299201" y="6574715"/>
            <a:ext cx="974997" cy="364195"/>
          </a:xfrm>
        </p:spPr>
        <p:txBody>
          <a:bodyPr/>
          <a:lstStyle/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1999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1474" y="364196"/>
            <a:ext cx="10556677" cy="1322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1474" y="1820976"/>
            <a:ext cx="10556677" cy="43402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41474" y="6340166"/>
            <a:ext cx="2753916" cy="3641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9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54376" y="6340166"/>
            <a:ext cx="4130873" cy="3641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9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44235" y="6340166"/>
            <a:ext cx="2753916" cy="3641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9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61163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12" r:id="rId2"/>
  </p:sldLayoutIdLst>
  <p:hf hdr="0" ftr="0" dt="0"/>
  <p:txStyles>
    <p:titleStyle>
      <a:lvl1pPr algn="l" defTabSz="912114" rtl="0" eaLnBrk="1" latinLnBrk="1" hangingPunct="1">
        <a:lnSpc>
          <a:spcPct val="90000"/>
        </a:lnSpc>
        <a:spcBef>
          <a:spcPct val="0"/>
        </a:spcBef>
        <a:buNone/>
        <a:defRPr sz="438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029" indent="-228029" algn="l" defTabSz="912114" rtl="0" eaLnBrk="1" latinLnBrk="1" hangingPunct="1">
        <a:lnSpc>
          <a:spcPct val="90000"/>
        </a:lnSpc>
        <a:spcBef>
          <a:spcPts val="998"/>
        </a:spcBef>
        <a:buFont typeface="Arial" panose="020B0604020202020204" pitchFamily="34" charset="0"/>
        <a:buChar char="•"/>
        <a:defRPr sz="2793" kern="1200">
          <a:solidFill>
            <a:schemeClr val="tx1"/>
          </a:solidFill>
          <a:latin typeface="+mn-lt"/>
          <a:ea typeface="+mn-ea"/>
          <a:cs typeface="+mn-cs"/>
        </a:defRPr>
      </a:lvl1pPr>
      <a:lvl2pPr marL="684086" indent="-228029" algn="l" defTabSz="912114" rtl="0" eaLnBrk="1" latinLnBrk="1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2394" kern="1200">
          <a:solidFill>
            <a:schemeClr val="tx1"/>
          </a:solidFill>
          <a:latin typeface="+mn-lt"/>
          <a:ea typeface="+mn-ea"/>
          <a:cs typeface="+mn-cs"/>
        </a:defRPr>
      </a:lvl2pPr>
      <a:lvl3pPr marL="1140143" indent="-228029" algn="l" defTabSz="912114" rtl="0" eaLnBrk="1" latinLnBrk="1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995" kern="1200">
          <a:solidFill>
            <a:schemeClr val="tx1"/>
          </a:solidFill>
          <a:latin typeface="+mn-lt"/>
          <a:ea typeface="+mn-ea"/>
          <a:cs typeface="+mn-cs"/>
        </a:defRPr>
      </a:lvl3pPr>
      <a:lvl4pPr marL="1596200" indent="-228029" algn="l" defTabSz="912114" rtl="0" eaLnBrk="1" latinLnBrk="1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795" kern="1200">
          <a:solidFill>
            <a:schemeClr val="tx1"/>
          </a:solidFill>
          <a:latin typeface="+mn-lt"/>
          <a:ea typeface="+mn-ea"/>
          <a:cs typeface="+mn-cs"/>
        </a:defRPr>
      </a:lvl4pPr>
      <a:lvl5pPr marL="2052257" indent="-228029" algn="l" defTabSz="912114" rtl="0" eaLnBrk="1" latinLnBrk="1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795" kern="1200">
          <a:solidFill>
            <a:schemeClr val="tx1"/>
          </a:solidFill>
          <a:latin typeface="+mn-lt"/>
          <a:ea typeface="+mn-ea"/>
          <a:cs typeface="+mn-cs"/>
        </a:defRPr>
      </a:lvl5pPr>
      <a:lvl6pPr marL="2508314" indent="-228029" algn="l" defTabSz="912114" rtl="0" eaLnBrk="1" latinLnBrk="1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795" kern="1200">
          <a:solidFill>
            <a:schemeClr val="tx1"/>
          </a:solidFill>
          <a:latin typeface="+mn-lt"/>
          <a:ea typeface="+mn-ea"/>
          <a:cs typeface="+mn-cs"/>
        </a:defRPr>
      </a:lvl6pPr>
      <a:lvl7pPr marL="2964371" indent="-228029" algn="l" defTabSz="912114" rtl="0" eaLnBrk="1" latinLnBrk="1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795" kern="1200">
          <a:solidFill>
            <a:schemeClr val="tx1"/>
          </a:solidFill>
          <a:latin typeface="+mn-lt"/>
          <a:ea typeface="+mn-ea"/>
          <a:cs typeface="+mn-cs"/>
        </a:defRPr>
      </a:lvl7pPr>
      <a:lvl8pPr marL="3420428" indent="-228029" algn="l" defTabSz="912114" rtl="0" eaLnBrk="1" latinLnBrk="1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795" kern="1200">
          <a:solidFill>
            <a:schemeClr val="tx1"/>
          </a:solidFill>
          <a:latin typeface="+mn-lt"/>
          <a:ea typeface="+mn-ea"/>
          <a:cs typeface="+mn-cs"/>
        </a:defRPr>
      </a:lvl8pPr>
      <a:lvl9pPr marL="3876485" indent="-228029" algn="l" defTabSz="912114" rtl="0" eaLnBrk="1" latinLnBrk="1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79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2114" rtl="0" eaLnBrk="1" latinLnBrk="1" hangingPunct="1">
        <a:defRPr sz="1795" kern="1200">
          <a:solidFill>
            <a:schemeClr val="tx1"/>
          </a:solidFill>
          <a:latin typeface="+mn-lt"/>
          <a:ea typeface="+mn-ea"/>
          <a:cs typeface="+mn-cs"/>
        </a:defRPr>
      </a:lvl1pPr>
      <a:lvl2pPr marL="456057" algn="l" defTabSz="912114" rtl="0" eaLnBrk="1" latinLnBrk="1" hangingPunct="1">
        <a:defRPr sz="1795" kern="1200">
          <a:solidFill>
            <a:schemeClr val="tx1"/>
          </a:solidFill>
          <a:latin typeface="+mn-lt"/>
          <a:ea typeface="+mn-ea"/>
          <a:cs typeface="+mn-cs"/>
        </a:defRPr>
      </a:lvl2pPr>
      <a:lvl3pPr marL="912114" algn="l" defTabSz="912114" rtl="0" eaLnBrk="1" latinLnBrk="1" hangingPunct="1">
        <a:defRPr sz="1795" kern="1200">
          <a:solidFill>
            <a:schemeClr val="tx1"/>
          </a:solidFill>
          <a:latin typeface="+mn-lt"/>
          <a:ea typeface="+mn-ea"/>
          <a:cs typeface="+mn-cs"/>
        </a:defRPr>
      </a:lvl3pPr>
      <a:lvl4pPr marL="1368171" algn="l" defTabSz="912114" rtl="0" eaLnBrk="1" latinLnBrk="1" hangingPunct="1">
        <a:defRPr sz="1795" kern="1200">
          <a:solidFill>
            <a:schemeClr val="tx1"/>
          </a:solidFill>
          <a:latin typeface="+mn-lt"/>
          <a:ea typeface="+mn-ea"/>
          <a:cs typeface="+mn-cs"/>
        </a:defRPr>
      </a:lvl4pPr>
      <a:lvl5pPr marL="1824228" algn="l" defTabSz="912114" rtl="0" eaLnBrk="1" latinLnBrk="1" hangingPunct="1">
        <a:defRPr sz="1795" kern="1200">
          <a:solidFill>
            <a:schemeClr val="tx1"/>
          </a:solidFill>
          <a:latin typeface="+mn-lt"/>
          <a:ea typeface="+mn-ea"/>
          <a:cs typeface="+mn-cs"/>
        </a:defRPr>
      </a:lvl5pPr>
      <a:lvl6pPr marL="2280285" algn="l" defTabSz="912114" rtl="0" eaLnBrk="1" latinLnBrk="1" hangingPunct="1">
        <a:defRPr sz="1795" kern="1200">
          <a:solidFill>
            <a:schemeClr val="tx1"/>
          </a:solidFill>
          <a:latin typeface="+mn-lt"/>
          <a:ea typeface="+mn-ea"/>
          <a:cs typeface="+mn-cs"/>
        </a:defRPr>
      </a:lvl6pPr>
      <a:lvl7pPr marL="2736342" algn="l" defTabSz="912114" rtl="0" eaLnBrk="1" latinLnBrk="1" hangingPunct="1">
        <a:defRPr sz="1795" kern="1200">
          <a:solidFill>
            <a:schemeClr val="tx1"/>
          </a:solidFill>
          <a:latin typeface="+mn-lt"/>
          <a:ea typeface="+mn-ea"/>
          <a:cs typeface="+mn-cs"/>
        </a:defRPr>
      </a:lvl7pPr>
      <a:lvl8pPr marL="3192399" algn="l" defTabSz="912114" rtl="0" eaLnBrk="1" latinLnBrk="1" hangingPunct="1">
        <a:defRPr sz="1795" kern="1200">
          <a:solidFill>
            <a:schemeClr val="tx1"/>
          </a:solidFill>
          <a:latin typeface="+mn-lt"/>
          <a:ea typeface="+mn-ea"/>
          <a:cs typeface="+mn-cs"/>
        </a:defRPr>
      </a:lvl8pPr>
      <a:lvl9pPr marL="3648456" algn="l" defTabSz="912114" rtl="0" eaLnBrk="1" latinLnBrk="1" hangingPunct="1">
        <a:defRPr sz="179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7" Type="http://schemas.openxmlformats.org/officeDocument/2006/relationships/image" Target="../media/image4.sv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image" Target="../media/image3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wmf"/><Relationship Id="rId4" Type="http://schemas.openxmlformats.org/officeDocument/2006/relationships/package" Target="../embeddings/Microsoft_Excel_Worksheet.xlsx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_圆角矩形 31">
            <a:extLst>
              <a:ext uri="{FF2B5EF4-FFF2-40B4-BE49-F238E27FC236}">
                <a16:creationId xmlns:a16="http://schemas.microsoft.com/office/drawing/2014/main" id="{F09BFE29-D842-483A-A8E6-A84664628BEB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1745101" y="5190489"/>
            <a:ext cx="3177617" cy="303063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2024.01.22</a:t>
            </a:r>
            <a:endParaRPr lang="zh-CN" altLang="en-US" b="1" dirty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1F65B5-F925-44F2-8C21-89A0E78C8492}"/>
              </a:ext>
            </a:extLst>
          </p:cNvPr>
          <p:cNvSpPr txBox="1"/>
          <p:nvPr/>
        </p:nvSpPr>
        <p:spPr>
          <a:xfrm>
            <a:off x="856699" y="2585118"/>
            <a:ext cx="6203159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6011">
              <a:defRPr/>
            </a:pPr>
            <a:r>
              <a:rPr lang="ko-KR" altLang="en-US" sz="3400" b="1" kern="0" dirty="0">
                <a:solidFill>
                  <a:srgbClr val="4BACC6">
                    <a:lumMod val="75000"/>
                  </a:srgbClr>
                </a:solidFill>
              </a:rPr>
              <a:t>전산 구축 운영현황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C5E0534-03E0-41CF-B201-3825043590FA}"/>
              </a:ext>
            </a:extLst>
          </p:cNvPr>
          <p:cNvCxnSpPr>
            <a:cxnSpLocks/>
          </p:cNvCxnSpPr>
          <p:nvPr/>
        </p:nvCxnSpPr>
        <p:spPr>
          <a:xfrm>
            <a:off x="952886" y="3212234"/>
            <a:ext cx="6106972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C511E64-00D3-49FC-AC5F-A3A7E7C89DC8}"/>
              </a:ext>
            </a:extLst>
          </p:cNvPr>
          <p:cNvCxnSpPr>
            <a:cxnSpLocks/>
          </p:cNvCxnSpPr>
          <p:nvPr/>
        </p:nvCxnSpPr>
        <p:spPr>
          <a:xfrm>
            <a:off x="2686966" y="3210630"/>
            <a:ext cx="2612235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pSp>
        <p:nvGrpSpPr>
          <p:cNvPr id="8" name="그룹 7">
            <a:extLst>
              <a:ext uri="{FF2B5EF4-FFF2-40B4-BE49-F238E27FC236}">
                <a16:creationId xmlns:a16="http://schemas.microsoft.com/office/drawing/2014/main" id="{9B8AFE64-8F16-48E8-AE83-FF0BAF7F5046}"/>
              </a:ext>
            </a:extLst>
          </p:cNvPr>
          <p:cNvGrpSpPr/>
          <p:nvPr/>
        </p:nvGrpSpPr>
        <p:grpSpPr>
          <a:xfrm>
            <a:off x="1502547" y="5697333"/>
            <a:ext cx="3420170" cy="467830"/>
            <a:chOff x="16726" y="8749"/>
            <a:chExt cx="2266625" cy="305252"/>
          </a:xfrm>
        </p:grpSpPr>
        <p:pic>
          <p:nvPicPr>
            <p:cNvPr id="9" name="그래픽 5">
              <a:extLst>
                <a:ext uri="{FF2B5EF4-FFF2-40B4-BE49-F238E27FC236}">
                  <a16:creationId xmlns:a16="http://schemas.microsoft.com/office/drawing/2014/main" id="{8D0D1A31-34CD-438C-A293-8E45ECA1D9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6726" y="8749"/>
              <a:ext cx="407498" cy="260023"/>
            </a:xfrm>
            <a:prstGeom prst="rect">
              <a:avLst/>
            </a:prstGeom>
          </p:spPr>
        </p:pic>
        <p:pic>
          <p:nvPicPr>
            <p:cNvPr id="10" name="그래픽 6">
              <a:extLst>
                <a:ext uri="{FF2B5EF4-FFF2-40B4-BE49-F238E27FC236}">
                  <a16:creationId xmlns:a16="http://schemas.microsoft.com/office/drawing/2014/main" id="{7646B6B4-7CEA-44C7-9340-3DB2E0E8C13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68727" y="53979"/>
              <a:ext cx="1814624" cy="260022"/>
            </a:xfrm>
            <a:prstGeom prst="rect">
              <a:avLst/>
            </a:prstGeom>
          </p:spPr>
        </p:pic>
      </p:grpSp>
      <p:sp>
        <p:nvSpPr>
          <p:cNvPr id="22" name="슬라이드 번호 개체 틀 21">
            <a:extLst>
              <a:ext uri="{FF2B5EF4-FFF2-40B4-BE49-F238E27FC236}">
                <a16:creationId xmlns:a16="http://schemas.microsoft.com/office/drawing/2014/main" id="{4862BF49-91C9-4B5D-9950-BEEE2A30D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44478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B2CFDA17-68E3-4912-8660-096EABD31F5C}"/>
              </a:ext>
            </a:extLst>
          </p:cNvPr>
          <p:cNvSpPr txBox="1"/>
          <p:nvPr/>
        </p:nvSpPr>
        <p:spPr>
          <a:xfrm>
            <a:off x="181900" y="115363"/>
            <a:ext cx="3626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rgbClr val="002060"/>
                </a:solidFill>
                <a:latin typeface="+mj-ea"/>
                <a:ea typeface="+mj-ea"/>
              </a:rPr>
              <a:t>3</a:t>
            </a:r>
            <a:endParaRPr lang="ko-KR" altLang="en-US" sz="2400" b="1" dirty="0">
              <a:solidFill>
                <a:srgbClr val="002060"/>
              </a:solidFill>
              <a:latin typeface="+mj-ea"/>
              <a:ea typeface="+mj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48DD01D-6C1B-4932-B8AC-35AB91794DD6}"/>
              </a:ext>
            </a:extLst>
          </p:cNvPr>
          <p:cNvSpPr txBox="1"/>
          <p:nvPr/>
        </p:nvSpPr>
        <p:spPr>
          <a:xfrm>
            <a:off x="633345" y="115363"/>
            <a:ext cx="5539517" cy="43088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ko-KR" altLang="en-US" sz="2200" b="1" dirty="0">
                <a:solidFill>
                  <a:srgbClr val="002060"/>
                </a:solidFill>
                <a:latin typeface="+mj-ea"/>
                <a:ea typeface="+mj-ea"/>
              </a:rPr>
              <a:t>공통 </a:t>
            </a:r>
            <a:r>
              <a:rPr lang="en-US" altLang="ko-KR" sz="2200" b="1" dirty="0">
                <a:solidFill>
                  <a:srgbClr val="002060"/>
                </a:solidFill>
                <a:latin typeface="+mj-ea"/>
                <a:ea typeface="+mj-ea"/>
              </a:rPr>
              <a:t>OPEN</a:t>
            </a:r>
            <a:r>
              <a:rPr lang="ko-KR" altLang="en-US" sz="2200" b="1" dirty="0">
                <a:solidFill>
                  <a:srgbClr val="002060"/>
                </a:solidFill>
                <a:latin typeface="+mj-ea"/>
                <a:ea typeface="+mj-ea"/>
              </a:rPr>
              <a:t>운영</a:t>
            </a:r>
            <a:r>
              <a:rPr lang="en-US" altLang="ko-KR" sz="2200" b="1" dirty="0">
                <a:solidFill>
                  <a:srgbClr val="002060"/>
                </a:solidFill>
                <a:latin typeface="+mj-ea"/>
                <a:ea typeface="+mj-ea"/>
              </a:rPr>
              <a:t> </a:t>
            </a:r>
            <a:r>
              <a:rPr lang="ko-KR" altLang="en-US" sz="2200" b="1" dirty="0">
                <a:solidFill>
                  <a:srgbClr val="002060"/>
                </a:solidFill>
                <a:latin typeface="+mj-ea"/>
                <a:ea typeface="+mj-ea"/>
              </a:rPr>
              <a:t>관련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18B2B4E-976A-40B0-B236-4811FD0B3F51}"/>
              </a:ext>
            </a:extLst>
          </p:cNvPr>
          <p:cNvSpPr txBox="1"/>
          <p:nvPr/>
        </p:nvSpPr>
        <p:spPr>
          <a:xfrm>
            <a:off x="241058" y="6612601"/>
            <a:ext cx="11336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작성자 </a:t>
            </a:r>
            <a:r>
              <a:rPr lang="en-US" altLang="ko-KR" sz="1100" dirty="0"/>
              <a:t>: </a:t>
            </a:r>
            <a:r>
              <a:rPr lang="ko-KR" altLang="en-US" sz="1100" dirty="0" err="1"/>
              <a:t>생산팀</a:t>
            </a:r>
            <a:endParaRPr lang="ko-KR" altLang="en-US" sz="1100" dirty="0"/>
          </a:p>
        </p:txBody>
      </p:sp>
      <p:sp>
        <p:nvSpPr>
          <p:cNvPr id="11" name="직사각형 10"/>
          <p:cNvSpPr/>
          <p:nvPr/>
        </p:nvSpPr>
        <p:spPr>
          <a:xfrm>
            <a:off x="344640" y="596010"/>
            <a:ext cx="4023858" cy="4140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latin typeface="+mj-ea"/>
                <a:ea typeface="+mj-ea"/>
              </a:rPr>
              <a:t>4) </a:t>
            </a:r>
            <a:r>
              <a:rPr lang="ko-KR" altLang="en-US" sz="1600" b="1" dirty="0">
                <a:latin typeface="+mj-ea"/>
                <a:ea typeface="+mj-ea"/>
              </a:rPr>
              <a:t>기능개선 작업예정 내역</a:t>
            </a:r>
            <a:r>
              <a:rPr lang="en-US" altLang="ko-KR" sz="1600" b="1" dirty="0">
                <a:latin typeface="+mj-ea"/>
                <a:ea typeface="+mj-ea"/>
              </a:rPr>
              <a:t>(</a:t>
            </a:r>
            <a:r>
              <a:rPr lang="ko-KR" altLang="en-US" sz="1600" b="1" dirty="0">
                <a:latin typeface="+mj-ea"/>
                <a:ea typeface="+mj-ea"/>
              </a:rPr>
              <a:t>현업요청내역</a:t>
            </a:r>
            <a:r>
              <a:rPr lang="en-US" altLang="ko-KR" sz="1600" b="1" dirty="0">
                <a:latin typeface="+mj-ea"/>
                <a:ea typeface="+mj-ea"/>
              </a:rPr>
              <a:t>)</a:t>
            </a:r>
          </a:p>
        </p:txBody>
      </p:sp>
      <p:sp>
        <p:nvSpPr>
          <p:cNvPr id="3" name="슬라이드 번호 개체 틀 3">
            <a:extLst>
              <a:ext uri="{FF2B5EF4-FFF2-40B4-BE49-F238E27FC236}">
                <a16:creationId xmlns:a16="http://schemas.microsoft.com/office/drawing/2014/main" id="{485E6CE4-2721-C4CE-0F76-87AF1FADD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299201" y="6574715"/>
            <a:ext cx="974997" cy="364195"/>
          </a:xfrm>
        </p:spPr>
        <p:txBody>
          <a:bodyPr/>
          <a:lstStyle/>
          <a:p>
            <a:r>
              <a:rPr lang="en-US" dirty="0"/>
              <a:t>8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109446C5-7538-E6BC-DB53-58B5A03399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1804225"/>
              </p:ext>
            </p:extLst>
          </p:nvPr>
        </p:nvGraphicFramePr>
        <p:xfrm>
          <a:off x="365222" y="1010034"/>
          <a:ext cx="10205925" cy="3560208"/>
        </p:xfrm>
        <a:graphic>
          <a:graphicData uri="http://schemas.openxmlformats.org/drawingml/2006/table">
            <a:tbl>
              <a:tblPr/>
              <a:tblGrid>
                <a:gridCol w="1469439">
                  <a:extLst>
                    <a:ext uri="{9D8B030D-6E8A-4147-A177-3AD203B41FA5}">
                      <a16:colId xmlns:a16="http://schemas.microsoft.com/office/drawing/2014/main" val="1233469847"/>
                    </a:ext>
                  </a:extLst>
                </a:gridCol>
                <a:gridCol w="1095400">
                  <a:extLst>
                    <a:ext uri="{9D8B030D-6E8A-4147-A177-3AD203B41FA5}">
                      <a16:colId xmlns:a16="http://schemas.microsoft.com/office/drawing/2014/main" val="2144731833"/>
                    </a:ext>
                  </a:extLst>
                </a:gridCol>
                <a:gridCol w="975174">
                  <a:extLst>
                    <a:ext uri="{9D8B030D-6E8A-4147-A177-3AD203B41FA5}">
                      <a16:colId xmlns:a16="http://schemas.microsoft.com/office/drawing/2014/main" val="665603656"/>
                    </a:ext>
                  </a:extLst>
                </a:gridCol>
                <a:gridCol w="975174">
                  <a:extLst>
                    <a:ext uri="{9D8B030D-6E8A-4147-A177-3AD203B41FA5}">
                      <a16:colId xmlns:a16="http://schemas.microsoft.com/office/drawing/2014/main" val="1245018063"/>
                    </a:ext>
                  </a:extLst>
                </a:gridCol>
                <a:gridCol w="975174">
                  <a:extLst>
                    <a:ext uri="{9D8B030D-6E8A-4147-A177-3AD203B41FA5}">
                      <a16:colId xmlns:a16="http://schemas.microsoft.com/office/drawing/2014/main" val="1958863289"/>
                    </a:ext>
                  </a:extLst>
                </a:gridCol>
                <a:gridCol w="975174">
                  <a:extLst>
                    <a:ext uri="{9D8B030D-6E8A-4147-A177-3AD203B41FA5}">
                      <a16:colId xmlns:a16="http://schemas.microsoft.com/office/drawing/2014/main" val="2978159132"/>
                    </a:ext>
                  </a:extLst>
                </a:gridCol>
                <a:gridCol w="1068682">
                  <a:extLst>
                    <a:ext uri="{9D8B030D-6E8A-4147-A177-3AD203B41FA5}">
                      <a16:colId xmlns:a16="http://schemas.microsoft.com/office/drawing/2014/main" val="1005878281"/>
                    </a:ext>
                  </a:extLst>
                </a:gridCol>
                <a:gridCol w="2671708">
                  <a:extLst>
                    <a:ext uri="{9D8B030D-6E8A-4147-A177-3AD203B41FA5}">
                      <a16:colId xmlns:a16="http://schemas.microsoft.com/office/drawing/2014/main" val="3994477554"/>
                    </a:ext>
                  </a:extLst>
                </a:gridCol>
              </a:tblGrid>
              <a:tr h="20143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부서</a:t>
                      </a:r>
                    </a:p>
                  </a:txBody>
                  <a:tcPr marL="4502" marR="4502" marT="450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담당</a:t>
                      </a:r>
                    </a:p>
                  </a:txBody>
                  <a:tcPr marL="4502" marR="4502" marT="450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내용재확인</a:t>
                      </a:r>
                    </a:p>
                  </a:txBody>
                  <a:tcPr marL="4502" marR="4502" marT="450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개선 예정</a:t>
                      </a:r>
                    </a:p>
                  </a:txBody>
                  <a:tcPr marL="4502" marR="4502" marT="450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개선 완료</a:t>
                      </a:r>
                    </a:p>
                  </a:txBody>
                  <a:tcPr marL="4502" marR="4502" marT="450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총합계</a:t>
                      </a:r>
                    </a:p>
                  </a:txBody>
                  <a:tcPr marL="4502" marR="4502" marT="450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개선완료율</a:t>
                      </a:r>
                    </a:p>
                  </a:txBody>
                  <a:tcPr marL="4502" marR="4502" marT="450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주요내용</a:t>
                      </a:r>
                    </a:p>
                  </a:txBody>
                  <a:tcPr marL="4502" marR="4502" marT="450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8693415"/>
                  </a:ext>
                </a:extLst>
              </a:tr>
              <a:tr h="217218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구매</a:t>
                      </a:r>
                    </a:p>
                  </a:txBody>
                  <a:tcPr marL="4502" marR="4502" marT="450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공통</a:t>
                      </a:r>
                    </a:p>
                  </a:txBody>
                  <a:tcPr marL="4502" marR="4502" marT="450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502" marR="4502" marT="450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502" marR="4502" marT="450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502" marR="4502" marT="450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502" marR="4502" marT="450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0.0%</a:t>
                      </a:r>
                    </a:p>
                  </a:txBody>
                  <a:tcPr marL="4502" marR="4502" marT="450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각 </a:t>
                      </a:r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화면별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필터 추가</a:t>
                      </a:r>
                    </a:p>
                  </a:txBody>
                  <a:tcPr marL="4502" marR="4502" marT="4502" marB="0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51597703"/>
                  </a:ext>
                </a:extLst>
              </a:tr>
              <a:tr h="44508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구매</a:t>
                      </a:r>
                    </a:p>
                  </a:txBody>
                  <a:tcPr marL="4502" marR="4502" marT="450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502" marR="4502" marT="450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502" marR="4502" marT="450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502" marR="4502" marT="450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502" marR="4502" marT="450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16.7%</a:t>
                      </a:r>
                    </a:p>
                  </a:txBody>
                  <a:tcPr marL="4502" marR="4502" marT="450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 </a:t>
                      </a:r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슬리팅관련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기능 추가 및 개선</a:t>
                      </a:r>
                      <a:b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 </a:t>
                      </a:r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스몰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Roll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구매 관련</a:t>
                      </a:r>
                      <a:b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입고화면 개선</a:t>
                      </a:r>
                    </a:p>
                  </a:txBody>
                  <a:tcPr marL="4502" marR="4502" marT="4502" marB="0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4752944"/>
                  </a:ext>
                </a:extLst>
              </a:tr>
              <a:tr h="29833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물류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통관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4502" marR="4502" marT="450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502" marR="4502" marT="450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502" marR="4502" marT="450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502" marR="4502" marT="450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502" marR="4502" marT="450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54.5%</a:t>
                      </a:r>
                    </a:p>
                  </a:txBody>
                  <a:tcPr marL="4502" marR="4502" marT="450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 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내용별 기준목록 추가요청</a:t>
                      </a:r>
                      <a:b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 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인보이스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(Packinglist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포함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 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관련 기능 개선</a:t>
                      </a:r>
                    </a:p>
                  </a:txBody>
                  <a:tcPr marL="4502" marR="4502" marT="4502" marB="0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24960214"/>
                  </a:ext>
                </a:extLst>
              </a:tr>
              <a:tr h="29833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창고</a:t>
                      </a:r>
                    </a:p>
                  </a:txBody>
                  <a:tcPr marL="4502" marR="4502" marT="450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502" marR="4502" marT="450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502" marR="4502" marT="450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502" marR="4502" marT="450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502" marR="4502" marT="450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16.7%</a:t>
                      </a:r>
                    </a:p>
                  </a:txBody>
                  <a:tcPr marL="4502" marR="4502" marT="450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이동요청기능 관련 개선 요청</a:t>
                      </a:r>
                      <a:b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 </a:t>
                      </a:r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슬리팅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이력관련 조회화면</a:t>
                      </a:r>
                    </a:p>
                  </a:txBody>
                  <a:tcPr marL="4502" marR="4502" marT="4502" marB="0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86147485"/>
                  </a:ext>
                </a:extLst>
              </a:tr>
              <a:tr h="44508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생산</a:t>
                      </a:r>
                    </a:p>
                  </a:txBody>
                  <a:tcPr marL="4502" marR="4502" marT="450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생산</a:t>
                      </a:r>
                    </a:p>
                  </a:txBody>
                  <a:tcPr marL="4502" marR="4502" marT="450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502" marR="4502" marT="450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502" marR="4502" marT="450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502" marR="4502" marT="450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502" marR="4502" marT="450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66.7%</a:t>
                      </a:r>
                    </a:p>
                  </a:txBody>
                  <a:tcPr marL="4502" marR="4502" marT="450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자재 라벨 관련</a:t>
                      </a:r>
                      <a:b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 loss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자재 처리관련</a:t>
                      </a:r>
                      <a:b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생산등록 편의성 관련</a:t>
                      </a:r>
                    </a:p>
                  </a:txBody>
                  <a:tcPr marL="4502" marR="4502" marT="4502" marB="0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48363331"/>
                  </a:ext>
                </a:extLst>
              </a:tr>
              <a:tr h="445088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영업</a:t>
                      </a:r>
                    </a:p>
                  </a:txBody>
                  <a:tcPr marL="4502" marR="4502" marT="450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물류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제품창고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4502" marR="4502" marT="450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502" marR="4502" marT="450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502" marR="4502" marT="450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502" marR="4502" marT="450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502" marR="4502" marT="450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16.7%</a:t>
                      </a:r>
                    </a:p>
                  </a:txBody>
                  <a:tcPr marL="4502" marR="4502" marT="450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 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포장 오류 관련</a:t>
                      </a:r>
                      <a:b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 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포장 기능개선 관련</a:t>
                      </a:r>
                      <a:b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 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재고 확인 기능관련</a:t>
                      </a:r>
                    </a:p>
                  </a:txBody>
                  <a:tcPr marL="4502" marR="4502" marT="4502" marB="0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3764413"/>
                  </a:ext>
                </a:extLst>
              </a:tr>
              <a:tr h="44508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영업</a:t>
                      </a:r>
                    </a:p>
                  </a:txBody>
                  <a:tcPr marL="4502" marR="4502" marT="450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502" marR="4502" marT="450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502" marR="4502" marT="450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502" marR="4502" marT="450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502" marR="4502" marT="450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66.7%</a:t>
                      </a:r>
                    </a:p>
                  </a:txBody>
                  <a:tcPr marL="4502" marR="4502" marT="450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 Packing list(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출하이력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 data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 출력 관련</a:t>
                      </a:r>
                      <a:b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재고 확인 기능관련</a:t>
                      </a:r>
                      <a:b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포장 오류 관련</a:t>
                      </a:r>
                    </a:p>
                  </a:txBody>
                  <a:tcPr marL="4502" marR="4502" marT="4502" marB="0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0740700"/>
                  </a:ext>
                </a:extLst>
              </a:tr>
              <a:tr h="298331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품질</a:t>
                      </a:r>
                    </a:p>
                  </a:txBody>
                  <a:tcPr marL="4502" marR="4502" marT="450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SDI</a:t>
                      </a:r>
                    </a:p>
                  </a:txBody>
                  <a:tcPr marL="4502" marR="4502" marT="450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502" marR="4502" marT="450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502" marR="4502" marT="450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502" marR="4502" marT="450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502" marR="4502" marT="450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0.0%</a:t>
                      </a:r>
                    </a:p>
                  </a:txBody>
                  <a:tcPr marL="4502" marR="4502" marT="450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 POP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조회 편의성 기능관련</a:t>
                      </a:r>
                      <a:b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 PACK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수정 관련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등록 후 삭제 등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..</a:t>
                      </a:r>
                    </a:p>
                  </a:txBody>
                  <a:tcPr marL="4502" marR="4502" marT="4502" marB="0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10009188"/>
                  </a:ext>
                </a:extLst>
              </a:tr>
              <a:tr h="29833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SDV</a:t>
                      </a:r>
                    </a:p>
                  </a:txBody>
                  <a:tcPr marL="4502" marR="4502" marT="450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502" marR="4502" marT="450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502" marR="4502" marT="450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502" marR="4502" marT="450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502" marR="4502" marT="450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100.0%</a:t>
                      </a:r>
                    </a:p>
                  </a:txBody>
                  <a:tcPr marL="4502" marR="4502" marT="450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재고 조사 관련 기능</a:t>
                      </a:r>
                      <a:b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재고 확인 기능관련</a:t>
                      </a:r>
                    </a:p>
                  </a:txBody>
                  <a:tcPr marL="4502" marR="4502" marT="4502" marB="0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2536927"/>
                  </a:ext>
                </a:extLst>
              </a:tr>
              <a:tr h="16788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총합계</a:t>
                      </a:r>
                    </a:p>
                  </a:txBody>
                  <a:tcPr marL="4502" marR="4502" marT="450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502" marR="4502" marT="450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502" marR="4502" marT="450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</a:t>
                      </a:r>
                    </a:p>
                  </a:txBody>
                  <a:tcPr marL="4502" marR="4502" marT="450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</a:t>
                      </a:r>
                    </a:p>
                  </a:txBody>
                  <a:tcPr marL="4502" marR="4502" marT="450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</a:t>
                      </a:r>
                    </a:p>
                  </a:txBody>
                  <a:tcPr marL="4502" marR="4502" marT="450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40.0%</a:t>
                      </a:r>
                    </a:p>
                  </a:txBody>
                  <a:tcPr marL="4502" marR="4502" marT="450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502" marR="4502" marT="450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4927338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A925EA6D-691C-0EAA-A448-4895B26991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640" y="4570242"/>
            <a:ext cx="10226507" cy="202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4414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B2CFDA17-68E3-4912-8660-096EABD31F5C}"/>
              </a:ext>
            </a:extLst>
          </p:cNvPr>
          <p:cNvSpPr txBox="1"/>
          <p:nvPr/>
        </p:nvSpPr>
        <p:spPr>
          <a:xfrm>
            <a:off x="163340" y="115363"/>
            <a:ext cx="3626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rgbClr val="002060"/>
                </a:solidFill>
                <a:latin typeface="+mj-ea"/>
                <a:ea typeface="+mj-ea"/>
              </a:rPr>
              <a:t>4</a:t>
            </a:r>
            <a:endParaRPr lang="ko-KR" altLang="en-US" sz="2400" b="1" dirty="0">
              <a:solidFill>
                <a:srgbClr val="002060"/>
              </a:solidFill>
              <a:latin typeface="+mj-ea"/>
              <a:ea typeface="+mj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48DD01D-6C1B-4932-B8AC-35AB91794DD6}"/>
              </a:ext>
            </a:extLst>
          </p:cNvPr>
          <p:cNvSpPr txBox="1"/>
          <p:nvPr/>
        </p:nvSpPr>
        <p:spPr>
          <a:xfrm>
            <a:off x="655542" y="135483"/>
            <a:ext cx="5539517" cy="43088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ko-KR" altLang="en-US" sz="2200" b="1" dirty="0">
                <a:solidFill>
                  <a:srgbClr val="002060"/>
                </a:solidFill>
                <a:latin typeface="+mj-ea"/>
                <a:ea typeface="+mj-ea"/>
              </a:rPr>
              <a:t>참고사항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18B2B4E-976A-40B0-B236-4811FD0B3F51}"/>
              </a:ext>
            </a:extLst>
          </p:cNvPr>
          <p:cNvSpPr txBox="1"/>
          <p:nvPr/>
        </p:nvSpPr>
        <p:spPr>
          <a:xfrm>
            <a:off x="241058" y="6612601"/>
            <a:ext cx="11336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작성자 </a:t>
            </a:r>
            <a:r>
              <a:rPr lang="en-US" altLang="ko-KR" sz="1100" dirty="0"/>
              <a:t>: </a:t>
            </a:r>
            <a:r>
              <a:rPr lang="ko-KR" altLang="en-US" sz="1100" dirty="0" err="1"/>
              <a:t>생산팀</a:t>
            </a:r>
            <a:endParaRPr lang="ko-KR" altLang="en-US" sz="1100" dirty="0"/>
          </a:p>
        </p:txBody>
      </p:sp>
      <p:sp>
        <p:nvSpPr>
          <p:cNvPr id="11" name="직사각형 10"/>
          <p:cNvSpPr/>
          <p:nvPr/>
        </p:nvSpPr>
        <p:spPr>
          <a:xfrm>
            <a:off x="344640" y="596010"/>
            <a:ext cx="2307042" cy="4140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latin typeface="+mj-ea"/>
                <a:ea typeface="+mj-ea"/>
              </a:rPr>
              <a:t>4) </a:t>
            </a:r>
            <a:r>
              <a:rPr lang="ko-KR" altLang="en-US" sz="1600" b="1" dirty="0">
                <a:latin typeface="+mj-ea"/>
                <a:ea typeface="+mj-ea"/>
              </a:rPr>
              <a:t>추가 업무 상세 내용</a:t>
            </a:r>
            <a:endParaRPr lang="en-US" altLang="ko-KR" sz="1600" b="1" dirty="0">
              <a:latin typeface="+mj-ea"/>
              <a:ea typeface="+mj-ea"/>
            </a:endParaRPr>
          </a:p>
        </p:txBody>
      </p:sp>
      <p:sp>
        <p:nvSpPr>
          <p:cNvPr id="3" name="슬라이드 번호 개체 틀 3">
            <a:extLst>
              <a:ext uri="{FF2B5EF4-FFF2-40B4-BE49-F238E27FC236}">
                <a16:creationId xmlns:a16="http://schemas.microsoft.com/office/drawing/2014/main" id="{485E6CE4-2721-C4CE-0F76-87AF1FADD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299201" y="6574715"/>
            <a:ext cx="974997" cy="364195"/>
          </a:xfrm>
        </p:spPr>
        <p:txBody>
          <a:bodyPr/>
          <a:lstStyle/>
          <a:p>
            <a:r>
              <a:rPr lang="en-US" dirty="0"/>
              <a:t>7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F4BC4F-9C8B-21A8-44C2-6C6E268ABA5B}"/>
              </a:ext>
            </a:extLst>
          </p:cNvPr>
          <p:cNvSpPr txBox="1"/>
          <p:nvPr/>
        </p:nvSpPr>
        <p:spPr>
          <a:xfrm>
            <a:off x="365906" y="1039674"/>
            <a:ext cx="928229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/>
              <a:t>    </a:t>
            </a:r>
            <a:r>
              <a:rPr lang="en-US" altLang="ko-KR" sz="1200" dirty="0"/>
              <a:t>1. </a:t>
            </a:r>
            <a:r>
              <a:rPr lang="ko-KR" altLang="en-US" sz="1200" dirty="0"/>
              <a:t>내용</a:t>
            </a:r>
            <a:r>
              <a:rPr lang="en-US" altLang="ko-KR" sz="1200" dirty="0"/>
              <a:t>: BOM </a:t>
            </a:r>
            <a:r>
              <a:rPr lang="ko-KR" altLang="en-US" sz="1200" dirty="0"/>
              <a:t>대비 소요량 </a:t>
            </a:r>
            <a:r>
              <a:rPr lang="ko-KR" altLang="en-US" sz="1200" dirty="0" err="1"/>
              <a:t>변경시</a:t>
            </a:r>
            <a:r>
              <a:rPr lang="ko-KR" altLang="en-US" sz="1200" dirty="0"/>
              <a:t> </a:t>
            </a:r>
            <a:r>
              <a:rPr lang="en-US" altLang="ko-KR" sz="1200" dirty="0"/>
              <a:t>BOM </a:t>
            </a:r>
            <a:r>
              <a:rPr lang="ko-KR" altLang="en-US" sz="1200" dirty="0"/>
              <a:t>수정 운영에 대한 방법 확인 필요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58024B-8159-E4DC-2135-4AC5193DBC8F}"/>
              </a:ext>
            </a:extLst>
          </p:cNvPr>
          <p:cNvSpPr txBox="1"/>
          <p:nvPr/>
        </p:nvSpPr>
        <p:spPr>
          <a:xfrm>
            <a:off x="365906" y="1316673"/>
            <a:ext cx="928229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/>
              <a:t>    </a:t>
            </a:r>
            <a:r>
              <a:rPr lang="en-US" altLang="ko-KR" sz="1200" dirty="0"/>
              <a:t>2. </a:t>
            </a:r>
            <a:r>
              <a:rPr lang="ko-KR" altLang="en-US" sz="1200" dirty="0"/>
              <a:t>현재 기능상 사용 가능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0606505-0422-64EA-F043-FF3AF8146BA8}"/>
              </a:ext>
            </a:extLst>
          </p:cNvPr>
          <p:cNvSpPr txBox="1"/>
          <p:nvPr/>
        </p:nvSpPr>
        <p:spPr>
          <a:xfrm>
            <a:off x="365906" y="3325886"/>
            <a:ext cx="928229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1" dirty="0"/>
              <a:t>    </a:t>
            </a:r>
            <a:r>
              <a:rPr lang="en-US" altLang="ko-KR" sz="1200" b="1" dirty="0"/>
              <a:t>   .- </a:t>
            </a:r>
            <a:r>
              <a:rPr lang="ko-KR" altLang="en-US" sz="1200" b="1" dirty="0"/>
              <a:t>방법 </a:t>
            </a:r>
            <a:r>
              <a:rPr lang="en-US" altLang="ko-KR" sz="1200" b="1" dirty="0"/>
              <a:t>1) BOM </a:t>
            </a:r>
            <a:r>
              <a:rPr lang="ko-KR" altLang="en-US" sz="1200" b="1" dirty="0" err="1"/>
              <a:t>개취수</a:t>
            </a:r>
            <a:r>
              <a:rPr lang="ko-KR" altLang="en-US" sz="1200" b="1" dirty="0"/>
              <a:t> 변경</a:t>
            </a:r>
            <a:r>
              <a:rPr lang="en-US" altLang="ko-KR" sz="1200" b="1" dirty="0"/>
              <a:t>(</a:t>
            </a:r>
            <a:r>
              <a:rPr lang="ko-KR" altLang="en-US" sz="1200" b="1" dirty="0"/>
              <a:t>월별 변경</a:t>
            </a:r>
            <a:r>
              <a:rPr lang="en-US" altLang="ko-KR" sz="1200" b="1" dirty="0"/>
              <a:t>)</a:t>
            </a:r>
            <a:endParaRPr lang="ko-KR" altLang="en-US" sz="1200" b="1" dirty="0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33AD519B-34DE-400B-9DC3-122682E7C10C}"/>
              </a:ext>
            </a:extLst>
          </p:cNvPr>
          <p:cNvGrpSpPr/>
          <p:nvPr/>
        </p:nvGrpSpPr>
        <p:grpSpPr>
          <a:xfrm>
            <a:off x="525940" y="3611431"/>
            <a:ext cx="8629650" cy="299496"/>
            <a:chOff x="0" y="0"/>
            <a:chExt cx="5200918" cy="484223"/>
          </a:xfrm>
        </p:grpSpPr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3D4F7C07-390D-436D-70B6-8E76EFC80D7D}"/>
                </a:ext>
              </a:extLst>
            </p:cNvPr>
            <p:cNvSpPr/>
            <p:nvPr/>
          </p:nvSpPr>
          <p:spPr>
            <a:xfrm>
              <a:off x="0" y="0"/>
              <a:ext cx="968038" cy="446975"/>
            </a:xfrm>
            <a:prstGeom prst="roundRect">
              <a:avLst/>
            </a:prstGeom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900" b="1">
                  <a:solidFill>
                    <a:sysClr val="windowText" lastClr="000000"/>
                  </a:solidFill>
                </a:rPr>
                <a:t>BOM</a:t>
              </a:r>
              <a:r>
                <a:rPr lang="en-US" altLang="ko-KR" sz="900" b="1" baseline="0">
                  <a:solidFill>
                    <a:sysClr val="windowText" lastClr="000000"/>
                  </a:solidFill>
                </a:rPr>
                <a:t> </a:t>
              </a:r>
              <a:r>
                <a:rPr lang="ko-KR" altLang="en-US" sz="900" b="1" baseline="0">
                  <a:solidFill>
                    <a:sysClr val="windowText" lastClr="000000"/>
                  </a:solidFill>
                </a:rPr>
                <a:t>입력</a:t>
              </a:r>
              <a:endParaRPr lang="ko-KR" altLang="en-US" sz="900" b="1">
                <a:solidFill>
                  <a:sysClr val="windowText" lastClr="000000"/>
                </a:solidFill>
              </a:endParaRPr>
            </a:p>
          </p:txBody>
        </p: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648CE362-A86F-1EAB-7B12-D69AD4A287D4}"/>
                </a:ext>
              </a:extLst>
            </p:cNvPr>
            <p:cNvSpPr/>
            <p:nvPr/>
          </p:nvSpPr>
          <p:spPr>
            <a:xfrm>
              <a:off x="1058220" y="0"/>
              <a:ext cx="968038" cy="484223"/>
            </a:xfrm>
            <a:prstGeom prst="roundRect">
              <a:avLst/>
            </a:prstGeom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900" b="1">
                  <a:solidFill>
                    <a:sysClr val="windowText" lastClr="000000"/>
                  </a:solidFill>
                </a:rPr>
                <a:t>실생산 소요량 확인</a:t>
              </a:r>
            </a:p>
          </p:txBody>
        </p:sp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F90CAD09-50CD-822B-192C-93C49EC7CA2E}"/>
                </a:ext>
              </a:extLst>
            </p:cNvPr>
            <p:cNvSpPr/>
            <p:nvPr/>
          </p:nvSpPr>
          <p:spPr>
            <a:xfrm>
              <a:off x="2116440" y="0"/>
              <a:ext cx="968038" cy="484223"/>
            </a:xfrm>
            <a:prstGeom prst="roundRect">
              <a:avLst/>
            </a:prstGeom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900" b="1">
                  <a:solidFill>
                    <a:sysClr val="windowText" lastClr="000000"/>
                  </a:solidFill>
                </a:rPr>
                <a:t>BOM </a:t>
              </a:r>
              <a:r>
                <a:rPr lang="ko-KR" altLang="en-US" sz="900" b="1">
                  <a:solidFill>
                    <a:sysClr val="windowText" lastClr="000000"/>
                  </a:solidFill>
                </a:rPr>
                <a:t>소요량 수정</a:t>
              </a:r>
            </a:p>
          </p:txBody>
        </p:sp>
        <p:cxnSp>
          <p:nvCxnSpPr>
            <p:cNvPr id="22" name="직선 화살표 연결선 21">
              <a:extLst>
                <a:ext uri="{FF2B5EF4-FFF2-40B4-BE49-F238E27FC236}">
                  <a16:creationId xmlns:a16="http://schemas.microsoft.com/office/drawing/2014/main" id="{FEF98F24-6F6C-A97C-66FF-326E812DEF5E}"/>
                </a:ext>
              </a:extLst>
            </p:cNvPr>
            <p:cNvCxnSpPr>
              <a:cxnSpLocks/>
              <a:stCxn id="18" idx="3"/>
              <a:endCxn id="19" idx="1"/>
            </p:cNvCxnSpPr>
            <p:nvPr/>
          </p:nvCxnSpPr>
          <p:spPr>
            <a:xfrm>
              <a:off x="968038" y="223488"/>
              <a:ext cx="90182" cy="1862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직선 화살표 연결선 22">
              <a:extLst>
                <a:ext uri="{FF2B5EF4-FFF2-40B4-BE49-F238E27FC236}">
                  <a16:creationId xmlns:a16="http://schemas.microsoft.com/office/drawing/2014/main" id="{0E488F76-57EE-C4D3-2543-13206E84CB1E}"/>
                </a:ext>
              </a:extLst>
            </p:cNvPr>
            <p:cNvCxnSpPr>
              <a:cxnSpLocks/>
              <a:stCxn id="19" idx="3"/>
              <a:endCxn id="21" idx="1"/>
            </p:cNvCxnSpPr>
            <p:nvPr/>
          </p:nvCxnSpPr>
          <p:spPr>
            <a:xfrm>
              <a:off x="2026258" y="242112"/>
              <a:ext cx="9018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5EC593F2-63BE-902C-1DE8-098C71C79105}"/>
                </a:ext>
              </a:extLst>
            </p:cNvPr>
            <p:cNvSpPr/>
            <p:nvPr/>
          </p:nvSpPr>
          <p:spPr>
            <a:xfrm>
              <a:off x="3174660" y="0"/>
              <a:ext cx="968038" cy="484223"/>
            </a:xfrm>
            <a:prstGeom prst="roundRect">
              <a:avLst/>
            </a:prstGeom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900" b="1">
                  <a:solidFill>
                    <a:sysClr val="windowText" lastClr="000000"/>
                  </a:solidFill>
                </a:rPr>
                <a:t>실생산 소요량 확인</a:t>
              </a:r>
            </a:p>
          </p:txBody>
        </p:sp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5DFC5C74-FF02-4126-A253-45F3DC82F3FB}"/>
                </a:ext>
              </a:extLst>
            </p:cNvPr>
            <p:cNvSpPr/>
            <p:nvPr/>
          </p:nvSpPr>
          <p:spPr>
            <a:xfrm>
              <a:off x="4232880" y="0"/>
              <a:ext cx="968038" cy="484223"/>
            </a:xfrm>
            <a:prstGeom prst="roundRect">
              <a:avLst/>
            </a:prstGeom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900" b="1">
                  <a:solidFill>
                    <a:sysClr val="windowText" lastClr="000000"/>
                  </a:solidFill>
                </a:rPr>
                <a:t>BOM </a:t>
              </a:r>
              <a:r>
                <a:rPr lang="ko-KR" altLang="en-US" sz="900" b="1">
                  <a:solidFill>
                    <a:sysClr val="windowText" lastClr="000000"/>
                  </a:solidFill>
                </a:rPr>
                <a:t>소요량 수정</a:t>
              </a: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BEF03986-F51E-5D1C-13D5-697397F19528}"/>
              </a:ext>
            </a:extLst>
          </p:cNvPr>
          <p:cNvSpPr txBox="1"/>
          <p:nvPr/>
        </p:nvSpPr>
        <p:spPr>
          <a:xfrm>
            <a:off x="365906" y="4934032"/>
            <a:ext cx="928229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1" dirty="0"/>
              <a:t>    </a:t>
            </a:r>
            <a:r>
              <a:rPr lang="en-US" altLang="ko-KR" sz="1200" b="1" dirty="0"/>
              <a:t>   .- </a:t>
            </a:r>
            <a:r>
              <a:rPr lang="ko-KR" altLang="en-US" sz="1200" b="1" dirty="0"/>
              <a:t>방법 </a:t>
            </a:r>
            <a:r>
              <a:rPr lang="en-US" altLang="ko-KR" sz="1200" b="1" dirty="0"/>
              <a:t>2) BOM </a:t>
            </a:r>
            <a:r>
              <a:rPr lang="ko-KR" altLang="en-US" sz="1200" b="1" dirty="0" err="1"/>
              <a:t>개취수</a:t>
            </a:r>
            <a:r>
              <a:rPr lang="ko-KR" altLang="en-US" sz="1200" b="1" dirty="0"/>
              <a:t> 변경</a:t>
            </a:r>
            <a:r>
              <a:rPr lang="en-US" altLang="ko-KR" sz="1200" b="1" dirty="0"/>
              <a:t>(</a:t>
            </a:r>
            <a:r>
              <a:rPr lang="ko-KR" altLang="en-US" sz="1200" b="1" dirty="0"/>
              <a:t>월별 변경</a:t>
            </a:r>
            <a:r>
              <a:rPr lang="en-US" altLang="ko-KR" sz="1200" b="1" dirty="0"/>
              <a:t>)</a:t>
            </a:r>
            <a:endParaRPr lang="ko-KR" altLang="en-US" sz="1200" b="1" dirty="0"/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C85D36C6-AD9C-4207-A323-59DFB608D292}"/>
              </a:ext>
            </a:extLst>
          </p:cNvPr>
          <p:cNvGrpSpPr/>
          <p:nvPr/>
        </p:nvGrpSpPr>
        <p:grpSpPr>
          <a:xfrm>
            <a:off x="532389" y="5241400"/>
            <a:ext cx="6873793" cy="299496"/>
            <a:chOff x="0" y="0"/>
            <a:chExt cx="4142698" cy="484223"/>
          </a:xfrm>
        </p:grpSpPr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F9C18831-5613-D014-4FD9-11ECB384F763}"/>
                </a:ext>
              </a:extLst>
            </p:cNvPr>
            <p:cNvSpPr/>
            <p:nvPr/>
          </p:nvSpPr>
          <p:spPr>
            <a:xfrm>
              <a:off x="0" y="0"/>
              <a:ext cx="968038" cy="446975"/>
            </a:xfrm>
            <a:prstGeom prst="roundRect">
              <a:avLst/>
            </a:prstGeom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900" b="1" dirty="0">
                  <a:solidFill>
                    <a:sysClr val="windowText" lastClr="000000"/>
                  </a:solidFill>
                </a:rPr>
                <a:t>BOM</a:t>
              </a:r>
              <a:r>
                <a:rPr lang="en-US" altLang="ko-KR" sz="900" b="1" baseline="0" dirty="0">
                  <a:solidFill>
                    <a:sysClr val="windowText" lastClr="000000"/>
                  </a:solidFill>
                </a:rPr>
                <a:t> </a:t>
              </a:r>
              <a:r>
                <a:rPr lang="ko-KR" altLang="en-US" sz="900" b="1" baseline="0" dirty="0">
                  <a:solidFill>
                    <a:sysClr val="windowText" lastClr="000000"/>
                  </a:solidFill>
                </a:rPr>
                <a:t>입력</a:t>
              </a:r>
              <a:endParaRPr lang="ko-KR" altLang="en-US" sz="900" b="1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3" name="사각형: 둥근 모서리 32">
              <a:extLst>
                <a:ext uri="{FF2B5EF4-FFF2-40B4-BE49-F238E27FC236}">
                  <a16:creationId xmlns:a16="http://schemas.microsoft.com/office/drawing/2014/main" id="{9F8D430C-4CC8-3344-09F5-2420838AF8B6}"/>
                </a:ext>
              </a:extLst>
            </p:cNvPr>
            <p:cNvSpPr/>
            <p:nvPr/>
          </p:nvSpPr>
          <p:spPr>
            <a:xfrm>
              <a:off x="1058220" y="0"/>
              <a:ext cx="968038" cy="484223"/>
            </a:xfrm>
            <a:prstGeom prst="roundRect">
              <a:avLst/>
            </a:prstGeom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900" b="1">
                  <a:solidFill>
                    <a:sysClr val="windowText" lastClr="000000"/>
                  </a:solidFill>
                </a:rPr>
                <a:t>실생산 소요량 확인</a:t>
              </a:r>
            </a:p>
          </p:txBody>
        </p:sp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549BC099-6D07-1452-0B86-437673956DDC}"/>
                </a:ext>
              </a:extLst>
            </p:cNvPr>
            <p:cNvSpPr/>
            <p:nvPr/>
          </p:nvSpPr>
          <p:spPr>
            <a:xfrm>
              <a:off x="2116440" y="0"/>
              <a:ext cx="968038" cy="484223"/>
            </a:xfrm>
            <a:prstGeom prst="roundRect">
              <a:avLst/>
            </a:prstGeom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900" b="1">
                  <a:solidFill>
                    <a:sysClr val="windowText" lastClr="000000"/>
                  </a:solidFill>
                </a:rPr>
                <a:t>MRP</a:t>
              </a:r>
              <a:r>
                <a:rPr lang="en-US" altLang="ko-KR" sz="900" b="1" baseline="0">
                  <a:solidFill>
                    <a:sysClr val="windowText" lastClr="000000"/>
                  </a:solidFill>
                </a:rPr>
                <a:t> </a:t>
              </a:r>
              <a:r>
                <a:rPr lang="ko-KR" altLang="en-US" sz="900" b="1" baseline="0">
                  <a:solidFill>
                    <a:sysClr val="windowText" lastClr="000000"/>
                  </a:solidFill>
                </a:rPr>
                <a:t>적용 수율 변경</a:t>
              </a:r>
              <a:endParaRPr lang="ko-KR" altLang="en-US" sz="900" b="1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35" name="직선 화살표 연결선 34">
              <a:extLst>
                <a:ext uri="{FF2B5EF4-FFF2-40B4-BE49-F238E27FC236}">
                  <a16:creationId xmlns:a16="http://schemas.microsoft.com/office/drawing/2014/main" id="{27837EB2-54C5-9D29-0712-0D75D8B660C4}"/>
                </a:ext>
              </a:extLst>
            </p:cNvPr>
            <p:cNvCxnSpPr>
              <a:cxnSpLocks/>
              <a:stCxn id="32" idx="3"/>
              <a:endCxn id="33" idx="1"/>
            </p:cNvCxnSpPr>
            <p:nvPr/>
          </p:nvCxnSpPr>
          <p:spPr>
            <a:xfrm>
              <a:off x="968038" y="223488"/>
              <a:ext cx="90182" cy="1862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직선 화살표 연결선 35">
              <a:extLst>
                <a:ext uri="{FF2B5EF4-FFF2-40B4-BE49-F238E27FC236}">
                  <a16:creationId xmlns:a16="http://schemas.microsoft.com/office/drawing/2014/main" id="{12F7A337-6C0A-8C3B-AC13-790052EAF084}"/>
                </a:ext>
              </a:extLst>
            </p:cNvPr>
            <p:cNvCxnSpPr>
              <a:cxnSpLocks/>
              <a:stCxn id="33" idx="3"/>
              <a:endCxn id="34" idx="1"/>
            </p:cNvCxnSpPr>
            <p:nvPr/>
          </p:nvCxnSpPr>
          <p:spPr>
            <a:xfrm>
              <a:off x="2026258" y="242112"/>
              <a:ext cx="9018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9AB36262-967C-BBE6-6E2A-6877AB31D0DF}"/>
                </a:ext>
              </a:extLst>
            </p:cNvPr>
            <p:cNvSpPr/>
            <p:nvPr/>
          </p:nvSpPr>
          <p:spPr>
            <a:xfrm>
              <a:off x="3174660" y="0"/>
              <a:ext cx="968038" cy="484223"/>
            </a:xfrm>
            <a:prstGeom prst="roundRect">
              <a:avLst/>
            </a:prstGeom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900" b="1">
                  <a:solidFill>
                    <a:sysClr val="windowText" lastClr="000000"/>
                  </a:solidFill>
                </a:rPr>
                <a:t>MRP </a:t>
              </a:r>
              <a:r>
                <a:rPr lang="ko-KR" altLang="en-US" sz="900" b="1">
                  <a:solidFill>
                    <a:sysClr val="windowText" lastClr="000000"/>
                  </a:solidFill>
                </a:rPr>
                <a:t>요청</a:t>
              </a:r>
            </a:p>
          </p:txBody>
        </p:sp>
        <p:cxnSp>
          <p:nvCxnSpPr>
            <p:cNvPr id="38" name="직선 화살표 연결선 37">
              <a:extLst>
                <a:ext uri="{FF2B5EF4-FFF2-40B4-BE49-F238E27FC236}">
                  <a16:creationId xmlns:a16="http://schemas.microsoft.com/office/drawing/2014/main" id="{CCAB587C-E137-E074-72CB-ACF9373627EE}"/>
                </a:ext>
              </a:extLst>
            </p:cNvPr>
            <p:cNvCxnSpPr>
              <a:cxnSpLocks/>
              <a:stCxn id="34" idx="3"/>
              <a:endCxn id="37" idx="1"/>
            </p:cNvCxnSpPr>
            <p:nvPr/>
          </p:nvCxnSpPr>
          <p:spPr>
            <a:xfrm>
              <a:off x="3084478" y="242112"/>
              <a:ext cx="9018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aphicFrame>
        <p:nvGraphicFramePr>
          <p:cNvPr id="41" name="표 40">
            <a:extLst>
              <a:ext uri="{FF2B5EF4-FFF2-40B4-BE49-F238E27FC236}">
                <a16:creationId xmlns:a16="http://schemas.microsoft.com/office/drawing/2014/main" id="{44235FF6-88D4-1234-C603-4300299479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8536837"/>
              </p:ext>
            </p:extLst>
          </p:nvPr>
        </p:nvGraphicFramePr>
        <p:xfrm>
          <a:off x="434270" y="3949796"/>
          <a:ext cx="9530125" cy="910375"/>
        </p:xfrm>
        <a:graphic>
          <a:graphicData uri="http://schemas.openxmlformats.org/drawingml/2006/table">
            <a:tbl>
              <a:tblPr/>
              <a:tblGrid>
                <a:gridCol w="949304">
                  <a:extLst>
                    <a:ext uri="{9D8B030D-6E8A-4147-A177-3AD203B41FA5}">
                      <a16:colId xmlns:a16="http://schemas.microsoft.com/office/drawing/2014/main" val="1669760775"/>
                    </a:ext>
                  </a:extLst>
                </a:gridCol>
                <a:gridCol w="1023469">
                  <a:extLst>
                    <a:ext uri="{9D8B030D-6E8A-4147-A177-3AD203B41FA5}">
                      <a16:colId xmlns:a16="http://schemas.microsoft.com/office/drawing/2014/main" val="4087541869"/>
                    </a:ext>
                  </a:extLst>
                </a:gridCol>
                <a:gridCol w="771310">
                  <a:extLst>
                    <a:ext uri="{9D8B030D-6E8A-4147-A177-3AD203B41FA5}">
                      <a16:colId xmlns:a16="http://schemas.microsoft.com/office/drawing/2014/main" val="2648279354"/>
                    </a:ext>
                  </a:extLst>
                </a:gridCol>
                <a:gridCol w="978970">
                  <a:extLst>
                    <a:ext uri="{9D8B030D-6E8A-4147-A177-3AD203B41FA5}">
                      <a16:colId xmlns:a16="http://schemas.microsoft.com/office/drawing/2014/main" val="345252289"/>
                    </a:ext>
                  </a:extLst>
                </a:gridCol>
                <a:gridCol w="1082800">
                  <a:extLst>
                    <a:ext uri="{9D8B030D-6E8A-4147-A177-3AD203B41FA5}">
                      <a16:colId xmlns:a16="http://schemas.microsoft.com/office/drawing/2014/main" val="1614464220"/>
                    </a:ext>
                  </a:extLst>
                </a:gridCol>
                <a:gridCol w="978970">
                  <a:extLst>
                    <a:ext uri="{9D8B030D-6E8A-4147-A177-3AD203B41FA5}">
                      <a16:colId xmlns:a16="http://schemas.microsoft.com/office/drawing/2014/main" val="2123669497"/>
                    </a:ext>
                  </a:extLst>
                </a:gridCol>
                <a:gridCol w="771310">
                  <a:extLst>
                    <a:ext uri="{9D8B030D-6E8A-4147-A177-3AD203B41FA5}">
                      <a16:colId xmlns:a16="http://schemas.microsoft.com/office/drawing/2014/main" val="3266458167"/>
                    </a:ext>
                  </a:extLst>
                </a:gridCol>
                <a:gridCol w="771310">
                  <a:extLst>
                    <a:ext uri="{9D8B030D-6E8A-4147-A177-3AD203B41FA5}">
                      <a16:colId xmlns:a16="http://schemas.microsoft.com/office/drawing/2014/main" val="1536049410"/>
                    </a:ext>
                  </a:extLst>
                </a:gridCol>
                <a:gridCol w="2202682">
                  <a:extLst>
                    <a:ext uri="{9D8B030D-6E8A-4147-A177-3AD203B41FA5}">
                      <a16:colId xmlns:a16="http://schemas.microsoft.com/office/drawing/2014/main" val="248645589"/>
                    </a:ext>
                  </a:extLst>
                </a:gridCol>
              </a:tblGrid>
              <a:tr h="30601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자재명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모델명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KG</a:t>
                      </a:r>
                      <a:r>
                        <a:rPr lang="ko-KR" alt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당개취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소요량입력</a:t>
                      </a:r>
                      <a:br>
                        <a:rPr lang="ko-KR" alt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개당필요량</a:t>
                      </a:r>
                      <a:r>
                        <a:rPr lang="en-US" altLang="ko-KR" sz="10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개선율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MRP</a:t>
                      </a:r>
                      <a:br>
                        <a:rPr 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적용수율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10K</a:t>
                      </a:r>
                      <a:r>
                        <a:rPr lang="ko-KR" alt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기준</a:t>
                      </a:r>
                      <a:br>
                        <a:rPr lang="ko-KR" alt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MRP</a:t>
                      </a:r>
                      <a:r>
                        <a:rPr lang="ko-KR" alt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요청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1376253"/>
                  </a:ext>
                </a:extLst>
              </a:tr>
              <a:tr h="20145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BOM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BLACK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차폐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0.001333KG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133.3%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16.67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BOM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기준 적용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4062648"/>
                  </a:ext>
                </a:extLst>
              </a:tr>
              <a:tr h="2014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월실사용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BLACK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차폐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0.001000KG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12.50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BOM</a:t>
                      </a:r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변경하여 관리 진행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75280051"/>
                  </a:ext>
                </a:extLst>
              </a:tr>
              <a:tr h="2014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월적용시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BLACK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차폐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0.001000KG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12.50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BOM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기준 적용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수율입력변경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61993053"/>
                  </a:ext>
                </a:extLst>
              </a:tr>
            </a:tbl>
          </a:graphicData>
        </a:graphic>
      </p:graphicFrame>
      <p:graphicFrame>
        <p:nvGraphicFramePr>
          <p:cNvPr id="43" name="표 42">
            <a:extLst>
              <a:ext uri="{FF2B5EF4-FFF2-40B4-BE49-F238E27FC236}">
                <a16:creationId xmlns:a16="http://schemas.microsoft.com/office/drawing/2014/main" id="{0AB387A3-57D3-D6F4-FC30-6A8FF01BFA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4471045"/>
              </p:ext>
            </p:extLst>
          </p:nvPr>
        </p:nvGraphicFramePr>
        <p:xfrm>
          <a:off x="434271" y="5556139"/>
          <a:ext cx="9530122" cy="868779"/>
        </p:xfrm>
        <a:graphic>
          <a:graphicData uri="http://schemas.openxmlformats.org/drawingml/2006/table">
            <a:tbl>
              <a:tblPr/>
              <a:tblGrid>
                <a:gridCol w="949304">
                  <a:extLst>
                    <a:ext uri="{9D8B030D-6E8A-4147-A177-3AD203B41FA5}">
                      <a16:colId xmlns:a16="http://schemas.microsoft.com/office/drawing/2014/main" val="3415331649"/>
                    </a:ext>
                  </a:extLst>
                </a:gridCol>
                <a:gridCol w="1023468">
                  <a:extLst>
                    <a:ext uri="{9D8B030D-6E8A-4147-A177-3AD203B41FA5}">
                      <a16:colId xmlns:a16="http://schemas.microsoft.com/office/drawing/2014/main" val="3729134065"/>
                    </a:ext>
                  </a:extLst>
                </a:gridCol>
                <a:gridCol w="771310">
                  <a:extLst>
                    <a:ext uri="{9D8B030D-6E8A-4147-A177-3AD203B41FA5}">
                      <a16:colId xmlns:a16="http://schemas.microsoft.com/office/drawing/2014/main" val="1449244279"/>
                    </a:ext>
                  </a:extLst>
                </a:gridCol>
                <a:gridCol w="978969">
                  <a:extLst>
                    <a:ext uri="{9D8B030D-6E8A-4147-A177-3AD203B41FA5}">
                      <a16:colId xmlns:a16="http://schemas.microsoft.com/office/drawing/2014/main" val="3291772922"/>
                    </a:ext>
                  </a:extLst>
                </a:gridCol>
                <a:gridCol w="1082800">
                  <a:extLst>
                    <a:ext uri="{9D8B030D-6E8A-4147-A177-3AD203B41FA5}">
                      <a16:colId xmlns:a16="http://schemas.microsoft.com/office/drawing/2014/main" val="624473798"/>
                    </a:ext>
                  </a:extLst>
                </a:gridCol>
                <a:gridCol w="978969">
                  <a:extLst>
                    <a:ext uri="{9D8B030D-6E8A-4147-A177-3AD203B41FA5}">
                      <a16:colId xmlns:a16="http://schemas.microsoft.com/office/drawing/2014/main" val="1786580074"/>
                    </a:ext>
                  </a:extLst>
                </a:gridCol>
                <a:gridCol w="771310">
                  <a:extLst>
                    <a:ext uri="{9D8B030D-6E8A-4147-A177-3AD203B41FA5}">
                      <a16:colId xmlns:a16="http://schemas.microsoft.com/office/drawing/2014/main" val="1815679361"/>
                    </a:ext>
                  </a:extLst>
                </a:gridCol>
                <a:gridCol w="771310">
                  <a:extLst>
                    <a:ext uri="{9D8B030D-6E8A-4147-A177-3AD203B41FA5}">
                      <a16:colId xmlns:a16="http://schemas.microsoft.com/office/drawing/2014/main" val="2877563982"/>
                    </a:ext>
                  </a:extLst>
                </a:gridCol>
                <a:gridCol w="2202682">
                  <a:extLst>
                    <a:ext uri="{9D8B030D-6E8A-4147-A177-3AD203B41FA5}">
                      <a16:colId xmlns:a16="http://schemas.microsoft.com/office/drawing/2014/main" val="2697948525"/>
                    </a:ext>
                  </a:extLst>
                </a:gridCol>
              </a:tblGrid>
              <a:tr h="24645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자재명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모델명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KG</a:t>
                      </a:r>
                      <a:r>
                        <a:rPr lang="ko-KR" alt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당개취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소요량입력</a:t>
                      </a:r>
                      <a:br>
                        <a:rPr lang="ko-KR" alt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개당필요량</a:t>
                      </a:r>
                      <a:r>
                        <a:rPr lang="en-US" altLang="ko-KR" sz="10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개선율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MRP</a:t>
                      </a:r>
                      <a:br>
                        <a:rPr 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적용수율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10K</a:t>
                      </a:r>
                      <a:r>
                        <a:rPr lang="ko-KR" alt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기준</a:t>
                      </a:r>
                      <a:br>
                        <a:rPr lang="ko-KR" alt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MRP</a:t>
                      </a:r>
                      <a:r>
                        <a:rPr lang="ko-KR" alt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요청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7140229"/>
                  </a:ext>
                </a:extLst>
              </a:tr>
              <a:tr h="18799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BOM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BLACK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차폐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0.001333KG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133.3%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16.67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BOM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기준 적용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84441344"/>
                  </a:ext>
                </a:extLst>
              </a:tr>
              <a:tr h="18799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월실사용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BLACK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차폐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0.001000KG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12.50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BOM</a:t>
                      </a:r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변경하여 관리 진행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8151300"/>
                  </a:ext>
                </a:extLst>
              </a:tr>
              <a:tr h="18799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월적용시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BLACK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차폐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0.001333KG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107%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12.50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BOM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기준 적용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수율입력변경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66167130"/>
                  </a:ext>
                </a:extLst>
              </a:tr>
            </a:tbl>
          </a:graphicData>
        </a:graphic>
      </p:graphicFrame>
      <p:graphicFrame>
        <p:nvGraphicFramePr>
          <p:cNvPr id="45" name="표 44">
            <a:extLst>
              <a:ext uri="{FF2B5EF4-FFF2-40B4-BE49-F238E27FC236}">
                <a16:creationId xmlns:a16="http://schemas.microsoft.com/office/drawing/2014/main" id="{E8799A33-3EF5-8AA5-5254-DD3FCDE2E1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373411"/>
              </p:ext>
            </p:extLst>
          </p:nvPr>
        </p:nvGraphicFramePr>
        <p:xfrm>
          <a:off x="434270" y="1550945"/>
          <a:ext cx="9786689" cy="1774075"/>
        </p:xfrm>
        <a:graphic>
          <a:graphicData uri="http://schemas.openxmlformats.org/drawingml/2006/table">
            <a:tbl>
              <a:tblPr/>
              <a:tblGrid>
                <a:gridCol w="1162056">
                  <a:extLst>
                    <a:ext uri="{9D8B030D-6E8A-4147-A177-3AD203B41FA5}">
                      <a16:colId xmlns:a16="http://schemas.microsoft.com/office/drawing/2014/main" val="2292345968"/>
                    </a:ext>
                  </a:extLst>
                </a:gridCol>
                <a:gridCol w="1252841">
                  <a:extLst>
                    <a:ext uri="{9D8B030D-6E8A-4147-A177-3AD203B41FA5}">
                      <a16:colId xmlns:a16="http://schemas.microsoft.com/office/drawing/2014/main" val="1515605344"/>
                    </a:ext>
                  </a:extLst>
                </a:gridCol>
                <a:gridCol w="944171">
                  <a:extLst>
                    <a:ext uri="{9D8B030D-6E8A-4147-A177-3AD203B41FA5}">
                      <a16:colId xmlns:a16="http://schemas.microsoft.com/office/drawing/2014/main" val="207227632"/>
                    </a:ext>
                  </a:extLst>
                </a:gridCol>
                <a:gridCol w="4357709">
                  <a:extLst>
                    <a:ext uri="{9D8B030D-6E8A-4147-A177-3AD203B41FA5}">
                      <a16:colId xmlns:a16="http://schemas.microsoft.com/office/drawing/2014/main" val="1654965904"/>
                    </a:ext>
                  </a:extLst>
                </a:gridCol>
                <a:gridCol w="2069912">
                  <a:extLst>
                    <a:ext uri="{9D8B030D-6E8A-4147-A177-3AD203B41FA5}">
                      <a16:colId xmlns:a16="http://schemas.microsoft.com/office/drawing/2014/main" val="3167515459"/>
                    </a:ext>
                  </a:extLst>
                </a:gridCol>
              </a:tblGrid>
              <a:tr h="26076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변경주체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장단점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1731034"/>
                  </a:ext>
                </a:extLst>
              </a:tr>
              <a:tr h="59785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BOM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기간별</a:t>
                      </a:r>
                      <a:b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업데이트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개발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생산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 </a:t>
                      </a:r>
                      <a:r>
                        <a:rPr lang="en-US" altLang="ko-KR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bom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자체 변경으로 </a:t>
                      </a:r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타업무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혼선 적음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(</a:t>
                      </a:r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제조오더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MRP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가동 등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b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월별 업데이트를 통한 현실화 진행</a:t>
                      </a:r>
                      <a:b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전체 변경필요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BOM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에 대한 변경 작업 필요</a:t>
                      </a:r>
                    </a:p>
                  </a:txBody>
                  <a:tcPr marL="0" marR="0" marT="0" marB="0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.-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현재 기능으로는 적절한 사용 방법</a:t>
                      </a:r>
                      <a:b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.-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월별 </a:t>
                      </a:r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진행시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기존 오더 마감진행 필요</a:t>
                      </a:r>
                    </a:p>
                  </a:txBody>
                  <a:tcPr marL="0" marR="0" marT="0" marB="0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9604732"/>
                  </a:ext>
                </a:extLst>
              </a:tr>
              <a:tr h="54180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MRP 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적용수율변경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생산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 BOM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 변경으로 제품 일괄 </a:t>
                      </a:r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수율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적용으로 인한 전체 소요량에 </a:t>
                      </a:r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영향고려필요</a:t>
                      </a:r>
                      <a:b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 MRP </a:t>
                      </a:r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가동별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수율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적용 필요로 업무혼선 가능</a:t>
                      </a:r>
                      <a:b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 </a:t>
                      </a:r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실소요량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재체크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필요시 사용</a:t>
                      </a:r>
                    </a:p>
                  </a:txBody>
                  <a:tcPr marL="0" marR="0" marT="0" marB="0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.- </a:t>
                      </a:r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단건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적용시 문제 </a:t>
                      </a:r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없을것으로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예상</a:t>
                      </a:r>
                    </a:p>
                  </a:txBody>
                  <a:tcPr marL="0" marR="0" marT="0" marB="0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85025435"/>
                  </a:ext>
                </a:extLst>
              </a:tr>
              <a:tr h="37365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BOM REV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개발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생산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초기 </a:t>
                      </a:r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설정값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관련 논의 필요하며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각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BOM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구간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b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일괄 관리를 통한 방법이며 </a:t>
                      </a:r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사전방영된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BOM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에 대해 적용 전 재 체크 필요</a:t>
                      </a:r>
                    </a:p>
                  </a:txBody>
                  <a:tcPr marL="0" marR="0" marT="0" marB="0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65297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58847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B2CFDA17-68E3-4912-8660-096EABD31F5C}"/>
              </a:ext>
            </a:extLst>
          </p:cNvPr>
          <p:cNvSpPr txBox="1"/>
          <p:nvPr/>
        </p:nvSpPr>
        <p:spPr>
          <a:xfrm>
            <a:off x="163340" y="115363"/>
            <a:ext cx="3626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rgbClr val="002060"/>
                </a:solidFill>
                <a:latin typeface="+mj-ea"/>
                <a:ea typeface="+mj-ea"/>
              </a:rPr>
              <a:t>4</a:t>
            </a:r>
            <a:endParaRPr lang="ko-KR" altLang="en-US" sz="2400" b="1" dirty="0">
              <a:solidFill>
                <a:srgbClr val="002060"/>
              </a:solidFill>
              <a:latin typeface="+mj-ea"/>
              <a:ea typeface="+mj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48DD01D-6C1B-4932-B8AC-35AB91794DD6}"/>
              </a:ext>
            </a:extLst>
          </p:cNvPr>
          <p:cNvSpPr txBox="1"/>
          <p:nvPr/>
        </p:nvSpPr>
        <p:spPr>
          <a:xfrm>
            <a:off x="655542" y="135483"/>
            <a:ext cx="5539517" cy="43088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ko-KR" altLang="en-US" sz="2200" b="1" dirty="0">
                <a:solidFill>
                  <a:srgbClr val="002060"/>
                </a:solidFill>
                <a:latin typeface="+mj-ea"/>
                <a:ea typeface="+mj-ea"/>
              </a:rPr>
              <a:t>참고사항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18B2B4E-976A-40B0-B236-4811FD0B3F51}"/>
              </a:ext>
            </a:extLst>
          </p:cNvPr>
          <p:cNvSpPr txBox="1"/>
          <p:nvPr/>
        </p:nvSpPr>
        <p:spPr>
          <a:xfrm>
            <a:off x="241058" y="6612601"/>
            <a:ext cx="11336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작성자 </a:t>
            </a:r>
            <a:r>
              <a:rPr lang="en-US" altLang="ko-KR" sz="1100" dirty="0"/>
              <a:t>: </a:t>
            </a:r>
            <a:r>
              <a:rPr lang="ko-KR" altLang="en-US" sz="1100" dirty="0" err="1"/>
              <a:t>생산팀</a:t>
            </a:r>
            <a:endParaRPr lang="ko-KR" altLang="en-US" sz="1100" dirty="0"/>
          </a:p>
        </p:txBody>
      </p:sp>
      <p:sp>
        <p:nvSpPr>
          <p:cNvPr id="11" name="직사각형 10"/>
          <p:cNvSpPr/>
          <p:nvPr/>
        </p:nvSpPr>
        <p:spPr>
          <a:xfrm>
            <a:off x="344640" y="596010"/>
            <a:ext cx="230704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latin typeface="+mj-ea"/>
                <a:ea typeface="+mj-ea"/>
              </a:rPr>
              <a:t>4) </a:t>
            </a:r>
            <a:r>
              <a:rPr lang="ko-KR" altLang="en-US" sz="1600" b="1" dirty="0">
                <a:latin typeface="+mj-ea"/>
                <a:ea typeface="+mj-ea"/>
              </a:rPr>
              <a:t>추가 업무 상세 내용</a:t>
            </a:r>
            <a:endParaRPr lang="en-US" altLang="ko-KR" sz="1600" b="1" dirty="0">
              <a:latin typeface="+mj-ea"/>
              <a:ea typeface="+mj-ea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-115662" y="914190"/>
            <a:ext cx="5967494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latin typeface="+mj-ea"/>
                <a:ea typeface="+mj-ea"/>
              </a:rPr>
              <a:t>       </a:t>
            </a:r>
            <a:r>
              <a:rPr lang="ko-KR" altLang="en-US" sz="1200" b="1" dirty="0">
                <a:latin typeface="+mj-ea"/>
                <a:ea typeface="+mj-ea"/>
              </a:rPr>
              <a:t>  </a:t>
            </a:r>
            <a:r>
              <a:rPr lang="en-US" altLang="ko-KR" sz="1200" b="1" dirty="0">
                <a:latin typeface="+mj-ea"/>
                <a:ea typeface="+mj-ea"/>
              </a:rPr>
              <a:t>  </a:t>
            </a:r>
            <a:r>
              <a:rPr lang="ko-KR" altLang="en-US" sz="1200" b="1" dirty="0">
                <a:latin typeface="+mj-ea"/>
                <a:ea typeface="+mj-ea"/>
              </a:rPr>
              <a:t>▷</a:t>
            </a:r>
            <a:r>
              <a:rPr lang="en-US" altLang="ko-KR" sz="1200" b="1" dirty="0">
                <a:latin typeface="+mj-ea"/>
                <a:ea typeface="+mj-ea"/>
              </a:rPr>
              <a:t> OPPO CELL LABEL</a:t>
            </a:r>
            <a:r>
              <a:rPr lang="ko-KR" altLang="en-US" sz="1200" b="1" dirty="0">
                <a:latin typeface="+mj-ea"/>
                <a:ea typeface="+mj-ea"/>
              </a:rPr>
              <a:t> 관련</a:t>
            </a:r>
            <a:endParaRPr lang="en-US" altLang="ko-KR" sz="1200" b="1" dirty="0">
              <a:latin typeface="+mj-ea"/>
              <a:ea typeface="+mj-ea"/>
            </a:endParaRPr>
          </a:p>
        </p:txBody>
      </p:sp>
      <p:sp>
        <p:nvSpPr>
          <p:cNvPr id="3" name="슬라이드 번호 개체 틀 3">
            <a:extLst>
              <a:ext uri="{FF2B5EF4-FFF2-40B4-BE49-F238E27FC236}">
                <a16:creationId xmlns:a16="http://schemas.microsoft.com/office/drawing/2014/main" id="{485E6CE4-2721-C4CE-0F76-87AF1FADD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299201" y="6574715"/>
            <a:ext cx="974997" cy="364195"/>
          </a:xfrm>
        </p:spPr>
        <p:txBody>
          <a:bodyPr/>
          <a:lstStyle/>
          <a:p>
            <a:r>
              <a:rPr lang="en-US" dirty="0"/>
              <a:t>8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2CFA7F9-8C44-777F-3123-4B6F1C914BDC}"/>
              </a:ext>
            </a:extLst>
          </p:cNvPr>
          <p:cNvSpPr/>
          <p:nvPr/>
        </p:nvSpPr>
        <p:spPr>
          <a:xfrm>
            <a:off x="2868086" y="1223827"/>
            <a:ext cx="5047190" cy="1762149"/>
          </a:xfrm>
          <a:prstGeom prst="rect">
            <a:avLst/>
          </a:prstGeom>
          <a:ln>
            <a:solidFill>
              <a:schemeClr val="accent5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50" b="1" dirty="0">
                <a:latin typeface="+mj-ea"/>
                <a:ea typeface="+mj-ea"/>
              </a:rPr>
              <a:t>※ </a:t>
            </a:r>
            <a:r>
              <a:rPr lang="ko-KR" altLang="en-US" sz="1050" b="1" dirty="0">
                <a:latin typeface="+mj-ea"/>
                <a:ea typeface="+mj-ea"/>
              </a:rPr>
              <a:t>내용</a:t>
            </a:r>
            <a:endParaRPr lang="en-US" altLang="ko-KR" sz="1050" b="1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900" b="1" dirty="0">
                <a:latin typeface="+mj-ea"/>
                <a:ea typeface="+mj-ea"/>
              </a:rPr>
              <a:t>    1. </a:t>
            </a:r>
            <a:r>
              <a:rPr lang="ko-KR" altLang="en-US" sz="900" b="1" dirty="0">
                <a:latin typeface="+mj-ea"/>
                <a:ea typeface="+mj-ea"/>
              </a:rPr>
              <a:t>사유</a:t>
            </a:r>
            <a:r>
              <a:rPr lang="en-US" altLang="ko-KR" sz="900" b="1" dirty="0">
                <a:latin typeface="+mj-ea"/>
                <a:ea typeface="+mj-ea"/>
              </a:rPr>
              <a:t>: </a:t>
            </a:r>
            <a:r>
              <a:rPr lang="ko-KR" altLang="en-US" sz="900" dirty="0">
                <a:latin typeface="+mj-ea"/>
                <a:ea typeface="+mj-ea"/>
              </a:rPr>
              <a:t>고객에서 </a:t>
            </a:r>
            <a:r>
              <a:rPr lang="en-US" altLang="ko-KR" sz="900" dirty="0">
                <a:latin typeface="+mj-ea"/>
                <a:ea typeface="+mj-ea"/>
              </a:rPr>
              <a:t>CELL</a:t>
            </a:r>
            <a:r>
              <a:rPr lang="ko-KR" altLang="en-US" sz="900" dirty="0">
                <a:latin typeface="+mj-ea"/>
                <a:ea typeface="+mj-ea"/>
              </a:rPr>
              <a:t> </a:t>
            </a:r>
            <a:r>
              <a:rPr lang="en-US" altLang="ko-KR" sz="900" dirty="0">
                <a:latin typeface="+mj-ea"/>
                <a:ea typeface="+mj-ea"/>
              </a:rPr>
              <a:t>LABEL</a:t>
            </a:r>
            <a:r>
              <a:rPr lang="ko-KR" altLang="en-US" sz="900" dirty="0">
                <a:latin typeface="+mj-ea"/>
                <a:ea typeface="+mj-ea"/>
              </a:rPr>
              <a:t> 체크 중 </a:t>
            </a:r>
            <a:r>
              <a:rPr lang="ko-KR" altLang="en-US" sz="900" dirty="0" err="1">
                <a:latin typeface="+mj-ea"/>
                <a:ea typeface="+mj-ea"/>
              </a:rPr>
              <a:t>증복</a:t>
            </a:r>
            <a:r>
              <a:rPr lang="ko-KR" altLang="en-US" sz="900" dirty="0">
                <a:latin typeface="+mj-ea"/>
                <a:ea typeface="+mj-ea"/>
              </a:rPr>
              <a:t> 라벨 </a:t>
            </a:r>
            <a:r>
              <a:rPr lang="en-US" altLang="ko-KR" sz="900" dirty="0">
                <a:latin typeface="+mj-ea"/>
                <a:ea typeface="+mj-ea"/>
              </a:rPr>
              <a:t>ISSUE</a:t>
            </a:r>
            <a:r>
              <a:rPr lang="ko-KR" altLang="en-US" sz="900" dirty="0">
                <a:latin typeface="+mj-ea"/>
                <a:ea typeface="+mj-ea"/>
              </a:rPr>
              <a:t>로 인한 문제 발생</a:t>
            </a:r>
            <a:endParaRPr lang="en-US" altLang="ko-KR" sz="900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latin typeface="+mj-ea"/>
                <a:ea typeface="+mj-ea"/>
              </a:rPr>
              <a:t>        - </a:t>
            </a:r>
            <a:r>
              <a:rPr lang="ko-KR" altLang="en-US" sz="900" dirty="0">
                <a:latin typeface="+mj-ea"/>
                <a:ea typeface="+mj-ea"/>
              </a:rPr>
              <a:t>원인 </a:t>
            </a:r>
            <a:r>
              <a:rPr lang="en-US" altLang="ko-KR" sz="900" dirty="0">
                <a:latin typeface="+mj-ea"/>
                <a:ea typeface="+mj-ea"/>
              </a:rPr>
              <a:t>: </a:t>
            </a:r>
            <a:r>
              <a:rPr lang="ko-KR" altLang="en-US" sz="900" dirty="0">
                <a:latin typeface="+mj-ea"/>
                <a:ea typeface="+mj-ea"/>
              </a:rPr>
              <a:t>기존 </a:t>
            </a:r>
            <a:r>
              <a:rPr lang="en-US" altLang="ko-KR" sz="900" dirty="0">
                <a:latin typeface="+mj-ea"/>
                <a:ea typeface="+mj-ea"/>
              </a:rPr>
              <a:t>CELL LABEL </a:t>
            </a:r>
            <a:r>
              <a:rPr lang="ko-KR" altLang="en-US" sz="900" dirty="0">
                <a:latin typeface="+mj-ea"/>
                <a:ea typeface="+mj-ea"/>
              </a:rPr>
              <a:t>중복체크 엑셀작업진행으로 인해 미 체크</a:t>
            </a:r>
            <a:endParaRPr lang="en-US" altLang="ko-KR" sz="900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latin typeface="+mj-ea"/>
                <a:ea typeface="+mj-ea"/>
              </a:rPr>
              <a:t>    </a:t>
            </a:r>
            <a:r>
              <a:rPr lang="en-US" altLang="ko-KR" sz="900" b="1" dirty="0">
                <a:latin typeface="+mj-ea"/>
                <a:ea typeface="+mj-ea"/>
              </a:rPr>
              <a:t>2</a:t>
            </a:r>
            <a:r>
              <a:rPr lang="en-US" altLang="ko-KR" sz="900" dirty="0">
                <a:latin typeface="+mj-ea"/>
                <a:ea typeface="+mj-ea"/>
              </a:rPr>
              <a:t>. </a:t>
            </a:r>
            <a:r>
              <a:rPr lang="ko-KR" altLang="en-US" sz="900" b="1" dirty="0">
                <a:latin typeface="+mj-ea"/>
                <a:ea typeface="+mj-ea"/>
              </a:rPr>
              <a:t>고객사 대응대책</a:t>
            </a:r>
            <a:r>
              <a:rPr lang="ko-KR" altLang="en-US" sz="900" dirty="0">
                <a:latin typeface="+mj-ea"/>
                <a:ea typeface="+mj-ea"/>
              </a:rPr>
              <a:t> </a:t>
            </a:r>
            <a:r>
              <a:rPr lang="en-US" altLang="ko-KR" sz="900" dirty="0">
                <a:latin typeface="+mj-ea"/>
                <a:ea typeface="+mj-ea"/>
              </a:rPr>
              <a:t>: </a:t>
            </a:r>
            <a:r>
              <a:rPr lang="ko-KR" altLang="en-US" sz="900" dirty="0">
                <a:latin typeface="+mj-ea"/>
                <a:ea typeface="+mj-ea"/>
              </a:rPr>
              <a:t>프로그램 검출진행 분 이외 전체 갈이 작업진행</a:t>
            </a:r>
            <a:endParaRPr lang="en-US" altLang="ko-KR" sz="900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latin typeface="+mj-ea"/>
                <a:ea typeface="+mj-ea"/>
              </a:rPr>
              <a:t>    </a:t>
            </a:r>
            <a:r>
              <a:rPr lang="en-US" altLang="ko-KR" sz="900" b="1" dirty="0">
                <a:latin typeface="+mj-ea"/>
                <a:ea typeface="+mj-ea"/>
              </a:rPr>
              <a:t>3. </a:t>
            </a:r>
            <a:r>
              <a:rPr lang="ko-KR" altLang="en-US" sz="900" b="1" dirty="0">
                <a:latin typeface="+mj-ea"/>
                <a:ea typeface="+mj-ea"/>
              </a:rPr>
              <a:t>내부 대책방향</a:t>
            </a:r>
            <a:endParaRPr lang="en-US" altLang="ko-KR" sz="900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latin typeface="+mj-ea"/>
                <a:ea typeface="+mj-ea"/>
              </a:rPr>
              <a:t>      1) CELL</a:t>
            </a:r>
            <a:r>
              <a:rPr lang="ko-KR" altLang="en-US" sz="900" dirty="0">
                <a:latin typeface="+mj-ea"/>
                <a:ea typeface="+mj-ea"/>
              </a:rPr>
              <a:t> </a:t>
            </a:r>
            <a:r>
              <a:rPr lang="en-US" altLang="ko-KR" sz="900" dirty="0">
                <a:latin typeface="+mj-ea"/>
                <a:ea typeface="+mj-ea"/>
              </a:rPr>
              <a:t>LABLEL </a:t>
            </a:r>
            <a:r>
              <a:rPr lang="ko-KR" altLang="en-US" sz="900" dirty="0">
                <a:latin typeface="+mj-ea"/>
                <a:ea typeface="+mj-ea"/>
              </a:rPr>
              <a:t>중복 발행 금지</a:t>
            </a:r>
            <a:r>
              <a:rPr lang="en-US" altLang="ko-KR" sz="900" dirty="0">
                <a:latin typeface="+mj-ea"/>
                <a:ea typeface="+mj-ea"/>
              </a:rPr>
              <a:t>(</a:t>
            </a:r>
            <a:r>
              <a:rPr lang="ko-KR" altLang="en-US" sz="900" dirty="0">
                <a:latin typeface="+mj-ea"/>
                <a:ea typeface="+mj-ea"/>
              </a:rPr>
              <a:t>프로그램</a:t>
            </a:r>
            <a:r>
              <a:rPr lang="en-US" altLang="ko-KR" sz="900" dirty="0">
                <a:latin typeface="+mj-ea"/>
                <a:ea typeface="+mj-ea"/>
              </a:rPr>
              <a:t> </a:t>
            </a:r>
            <a:r>
              <a:rPr lang="ko-KR" altLang="en-US" sz="900" dirty="0">
                <a:latin typeface="+mj-ea"/>
                <a:ea typeface="+mj-ea"/>
              </a:rPr>
              <a:t>배포</a:t>
            </a:r>
            <a:r>
              <a:rPr lang="en-US" altLang="ko-KR" sz="900" dirty="0">
                <a:latin typeface="+mj-ea"/>
                <a:ea typeface="+mj-ea"/>
              </a:rPr>
              <a:t>(12/28) / </a:t>
            </a:r>
            <a:r>
              <a:rPr lang="ko-KR" altLang="en-US" sz="900" dirty="0">
                <a:latin typeface="+mj-ea"/>
                <a:ea typeface="+mj-ea"/>
              </a:rPr>
              <a:t>현업확인 </a:t>
            </a:r>
            <a:r>
              <a:rPr lang="en-US" altLang="ko-KR" sz="900" dirty="0">
                <a:latin typeface="+mj-ea"/>
                <a:ea typeface="+mj-ea"/>
              </a:rPr>
              <a:t>– 12/29) 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latin typeface="+mj-ea"/>
                <a:ea typeface="+mj-ea"/>
              </a:rPr>
              <a:t>      2) Cell Label </a:t>
            </a:r>
            <a:r>
              <a:rPr lang="ko-KR" altLang="en-US" sz="900" dirty="0">
                <a:latin typeface="+mj-ea"/>
                <a:ea typeface="+mj-ea"/>
              </a:rPr>
              <a:t>중복 미 </a:t>
            </a:r>
            <a:r>
              <a:rPr lang="ko-KR" altLang="en-US" sz="900" dirty="0" err="1">
                <a:latin typeface="+mj-ea"/>
                <a:ea typeface="+mj-ea"/>
              </a:rPr>
              <a:t>검사시</a:t>
            </a:r>
            <a:r>
              <a:rPr lang="ko-KR" altLang="en-US" sz="900" dirty="0">
                <a:latin typeface="+mj-ea"/>
                <a:ea typeface="+mj-ea"/>
              </a:rPr>
              <a:t> 출하 금지 </a:t>
            </a:r>
            <a:r>
              <a:rPr lang="en-US" altLang="ko-KR" sz="900" dirty="0">
                <a:latin typeface="+mj-ea"/>
                <a:ea typeface="+mj-ea"/>
              </a:rPr>
              <a:t>– </a:t>
            </a:r>
            <a:r>
              <a:rPr lang="ko-KR" altLang="en-US" sz="900" dirty="0">
                <a:latin typeface="+mj-ea"/>
                <a:ea typeface="+mj-ea"/>
              </a:rPr>
              <a:t>컨셉 확인 중 </a:t>
            </a:r>
            <a:r>
              <a:rPr lang="en-US" altLang="ko-KR" sz="900" dirty="0">
                <a:latin typeface="+mj-ea"/>
                <a:ea typeface="+mj-ea"/>
              </a:rPr>
              <a:t>(</a:t>
            </a:r>
            <a:r>
              <a:rPr lang="ko-KR" altLang="en-US" sz="900" dirty="0">
                <a:latin typeface="+mj-ea"/>
                <a:ea typeface="+mj-ea"/>
              </a:rPr>
              <a:t>현재기준 </a:t>
            </a:r>
            <a:r>
              <a:rPr lang="en-US" altLang="ko-KR" sz="900" dirty="0">
                <a:latin typeface="+mj-ea"/>
                <a:ea typeface="+mj-ea"/>
              </a:rPr>
              <a:t>3</a:t>
            </a:r>
            <a:r>
              <a:rPr lang="ko-KR" altLang="en-US" sz="900" dirty="0">
                <a:latin typeface="+mj-ea"/>
                <a:ea typeface="+mj-ea"/>
              </a:rPr>
              <a:t>주 이상 소요예상</a:t>
            </a:r>
            <a:r>
              <a:rPr lang="en-US" altLang="ko-KR" sz="900" dirty="0">
                <a:latin typeface="+mj-ea"/>
                <a:ea typeface="+mj-ea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900" i="1" dirty="0">
                <a:latin typeface="+mj-ea"/>
                <a:ea typeface="+mj-ea"/>
              </a:rPr>
              <a:t>      </a:t>
            </a:r>
            <a:r>
              <a:rPr lang="en-US" altLang="ko-KR" sz="900" dirty="0">
                <a:latin typeface="+mj-ea"/>
                <a:ea typeface="+mj-ea"/>
              </a:rPr>
              <a:t>3) CELL</a:t>
            </a:r>
            <a:r>
              <a:rPr lang="ko-KR" altLang="en-US" sz="900" dirty="0">
                <a:latin typeface="+mj-ea"/>
                <a:ea typeface="+mj-ea"/>
              </a:rPr>
              <a:t> </a:t>
            </a:r>
            <a:r>
              <a:rPr lang="en-US" altLang="ko-KR" sz="900" dirty="0">
                <a:latin typeface="+mj-ea"/>
                <a:ea typeface="+mj-ea"/>
              </a:rPr>
              <a:t>LABEL</a:t>
            </a:r>
            <a:r>
              <a:rPr lang="ko-KR" altLang="en-US" sz="900" dirty="0">
                <a:latin typeface="+mj-ea"/>
                <a:ea typeface="+mj-ea"/>
              </a:rPr>
              <a:t> </a:t>
            </a:r>
            <a:r>
              <a:rPr lang="en-US" altLang="ko-KR" sz="900" dirty="0">
                <a:latin typeface="+mj-ea"/>
                <a:ea typeface="+mj-ea"/>
              </a:rPr>
              <a:t>AUTO </a:t>
            </a:r>
            <a:r>
              <a:rPr lang="ko-KR" altLang="en-US" sz="900" dirty="0">
                <a:latin typeface="+mj-ea"/>
                <a:ea typeface="+mj-ea"/>
              </a:rPr>
              <a:t>비전 검사기 검토진행</a:t>
            </a:r>
            <a:endParaRPr lang="en-US" altLang="ko-KR" sz="900" dirty="0">
              <a:latin typeface="+mj-ea"/>
              <a:ea typeface="+mj-ea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2134242C-CC88-5F02-5C40-7495E878B937}"/>
              </a:ext>
            </a:extLst>
          </p:cNvPr>
          <p:cNvGrpSpPr/>
          <p:nvPr/>
        </p:nvGrpSpPr>
        <p:grpSpPr>
          <a:xfrm>
            <a:off x="536136" y="1262809"/>
            <a:ext cx="1924050" cy="2609849"/>
            <a:chOff x="0" y="0"/>
            <a:chExt cx="968038" cy="4306924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40391EC0-CB29-4B84-A21C-AA35F8184846}"/>
                </a:ext>
              </a:extLst>
            </p:cNvPr>
            <p:cNvSpPr/>
            <p:nvPr/>
          </p:nvSpPr>
          <p:spPr>
            <a:xfrm>
              <a:off x="0" y="0"/>
              <a:ext cx="968038" cy="446976"/>
            </a:xfrm>
            <a:prstGeom prst="roundRect">
              <a:avLst/>
            </a:prstGeom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900" b="1">
                  <a:solidFill>
                    <a:sysClr val="windowText" lastClr="000000"/>
                  </a:solidFill>
                </a:rPr>
                <a:t>자재투입</a:t>
              </a:r>
            </a:p>
          </p:txBody>
        </p:sp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178DED05-CD14-4BF6-B069-A4E8CD1C0F80}"/>
                </a:ext>
              </a:extLst>
            </p:cNvPr>
            <p:cNvSpPr/>
            <p:nvPr/>
          </p:nvSpPr>
          <p:spPr>
            <a:xfrm>
              <a:off x="0" y="595951"/>
              <a:ext cx="968038" cy="484224"/>
            </a:xfrm>
            <a:prstGeom prst="roundRect">
              <a:avLst/>
            </a:prstGeom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900" b="1">
                  <a:solidFill>
                    <a:sysClr val="windowText" lastClr="000000"/>
                  </a:solidFill>
                </a:rPr>
                <a:t>생산진행</a:t>
              </a:r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A89DF972-0027-702D-CD70-88B11C9AF90E}"/>
                </a:ext>
              </a:extLst>
            </p:cNvPr>
            <p:cNvSpPr/>
            <p:nvPr/>
          </p:nvSpPr>
          <p:spPr>
            <a:xfrm>
              <a:off x="0" y="1229150"/>
              <a:ext cx="968038" cy="484224"/>
            </a:xfrm>
            <a:prstGeom prst="roundRect">
              <a:avLst/>
            </a:prstGeom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900" b="1">
                  <a:solidFill>
                    <a:sysClr val="windowText" lastClr="000000"/>
                  </a:solidFill>
                </a:rPr>
                <a:t>검사진행</a:t>
              </a:r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BFF326CC-E2F6-0145-930C-8A140E9D418A}"/>
                </a:ext>
              </a:extLst>
            </p:cNvPr>
            <p:cNvSpPr/>
            <p:nvPr/>
          </p:nvSpPr>
          <p:spPr>
            <a:xfrm>
              <a:off x="0" y="1862349"/>
              <a:ext cx="968038" cy="484224"/>
            </a:xfrm>
            <a:prstGeom prst="roundRect">
              <a:avLst/>
            </a:prstGeom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900" b="1">
                  <a:solidFill>
                    <a:sysClr val="windowText" lastClr="000000"/>
                  </a:solidFill>
                </a:rPr>
                <a:t>조립진행</a:t>
              </a:r>
            </a:p>
          </p:txBody>
        </p:sp>
        <p:cxnSp>
          <p:nvCxnSpPr>
            <p:cNvPr id="14" name="직선 화살표 연결선 13">
              <a:extLst>
                <a:ext uri="{FF2B5EF4-FFF2-40B4-BE49-F238E27FC236}">
                  <a16:creationId xmlns:a16="http://schemas.microsoft.com/office/drawing/2014/main" id="{9F9AFF7D-54D7-42F2-9C20-C88AA5F60D26}"/>
                </a:ext>
              </a:extLst>
            </p:cNvPr>
            <p:cNvCxnSpPr>
              <a:cxnSpLocks/>
              <a:stCxn id="6" idx="2"/>
              <a:endCxn id="8" idx="0"/>
            </p:cNvCxnSpPr>
            <p:nvPr/>
          </p:nvCxnSpPr>
          <p:spPr>
            <a:xfrm>
              <a:off x="484019" y="446976"/>
              <a:ext cx="0" cy="148975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직선 화살표 연결선 14">
              <a:extLst>
                <a:ext uri="{FF2B5EF4-FFF2-40B4-BE49-F238E27FC236}">
                  <a16:creationId xmlns:a16="http://schemas.microsoft.com/office/drawing/2014/main" id="{2750B1B4-972B-5818-09D7-BA53AD427B37}"/>
                </a:ext>
              </a:extLst>
            </p:cNvPr>
            <p:cNvCxnSpPr>
              <a:cxnSpLocks/>
              <a:stCxn id="8" idx="2"/>
              <a:endCxn id="10" idx="0"/>
            </p:cNvCxnSpPr>
            <p:nvPr/>
          </p:nvCxnSpPr>
          <p:spPr>
            <a:xfrm>
              <a:off x="484019" y="1080175"/>
              <a:ext cx="0" cy="148975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7C207D53-4CA4-5FAD-966B-23B41ACE7C1B}"/>
                </a:ext>
              </a:extLst>
            </p:cNvPr>
            <p:cNvCxnSpPr>
              <a:cxnSpLocks/>
              <a:stCxn id="10" idx="2"/>
              <a:endCxn id="13" idx="0"/>
            </p:cNvCxnSpPr>
            <p:nvPr/>
          </p:nvCxnSpPr>
          <p:spPr>
            <a:xfrm>
              <a:off x="484019" y="1713374"/>
              <a:ext cx="0" cy="148975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9917AF2E-B344-478D-856C-71B624FB6B4C}"/>
                </a:ext>
              </a:extLst>
            </p:cNvPr>
            <p:cNvSpPr/>
            <p:nvPr/>
          </p:nvSpPr>
          <p:spPr>
            <a:xfrm>
              <a:off x="0" y="2495550"/>
              <a:ext cx="968038" cy="484224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900" b="1">
                  <a:solidFill>
                    <a:sysClr val="windowText" lastClr="000000"/>
                  </a:solidFill>
                </a:rPr>
                <a:t>LABEL</a:t>
              </a:r>
              <a:r>
                <a:rPr lang="ko-KR" altLang="en-US" sz="900" b="1">
                  <a:solidFill>
                    <a:sysClr val="windowText" lastClr="000000"/>
                  </a:solidFill>
                </a:rPr>
                <a:t>발행</a:t>
              </a:r>
              <a:endParaRPr lang="en-US" altLang="ko-KR" sz="900" b="1">
                <a:solidFill>
                  <a:sysClr val="windowText" lastClr="000000"/>
                </a:solidFill>
              </a:endParaRPr>
            </a:p>
            <a:p>
              <a:pPr algn="ctr"/>
              <a:r>
                <a:rPr lang="ko-KR" altLang="en-US" sz="900" b="1">
                  <a:solidFill>
                    <a:sysClr val="windowText" lastClr="000000"/>
                  </a:solidFill>
                </a:rPr>
                <a:t>및 부착</a:t>
              </a:r>
            </a:p>
          </p:txBody>
        </p:sp>
        <p:cxnSp>
          <p:nvCxnSpPr>
            <p:cNvPr id="18" name="직선 화살표 연결선 17">
              <a:extLst>
                <a:ext uri="{FF2B5EF4-FFF2-40B4-BE49-F238E27FC236}">
                  <a16:creationId xmlns:a16="http://schemas.microsoft.com/office/drawing/2014/main" id="{974AD234-D605-BC74-6D39-F5B1EFC2CACB}"/>
                </a:ext>
              </a:extLst>
            </p:cNvPr>
            <p:cNvCxnSpPr>
              <a:cxnSpLocks/>
              <a:stCxn id="13" idx="2"/>
              <a:endCxn id="17" idx="0"/>
            </p:cNvCxnSpPr>
            <p:nvPr/>
          </p:nvCxnSpPr>
          <p:spPr>
            <a:xfrm>
              <a:off x="484019" y="2346573"/>
              <a:ext cx="0" cy="14897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F7DFA58D-E567-4873-D1E4-A14D00683059}"/>
                </a:ext>
              </a:extLst>
            </p:cNvPr>
            <p:cNvSpPr/>
            <p:nvPr/>
          </p:nvSpPr>
          <p:spPr>
            <a:xfrm>
              <a:off x="0" y="3162300"/>
              <a:ext cx="968038" cy="484224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900" b="1">
                  <a:solidFill>
                    <a:sysClr val="windowText" lastClr="000000"/>
                  </a:solidFill>
                </a:rPr>
                <a:t>중복검사</a:t>
              </a:r>
            </a:p>
          </p:txBody>
        </p:sp>
        <p:cxnSp>
          <p:nvCxnSpPr>
            <p:cNvPr id="21" name="직선 화살표 연결선 20">
              <a:extLst>
                <a:ext uri="{FF2B5EF4-FFF2-40B4-BE49-F238E27FC236}">
                  <a16:creationId xmlns:a16="http://schemas.microsoft.com/office/drawing/2014/main" id="{25C93FB8-35DC-6868-AD48-1EABF80268C7}"/>
                </a:ext>
              </a:extLst>
            </p:cNvPr>
            <p:cNvCxnSpPr>
              <a:cxnSpLocks/>
              <a:stCxn id="17" idx="2"/>
              <a:endCxn id="19" idx="0"/>
            </p:cNvCxnSpPr>
            <p:nvPr/>
          </p:nvCxnSpPr>
          <p:spPr>
            <a:xfrm>
              <a:off x="484019" y="2979774"/>
              <a:ext cx="0" cy="18252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520B527D-BA5B-D555-DFC7-E39926C59F13}"/>
                </a:ext>
              </a:extLst>
            </p:cNvPr>
            <p:cNvSpPr/>
            <p:nvPr/>
          </p:nvSpPr>
          <p:spPr>
            <a:xfrm>
              <a:off x="0" y="3822700"/>
              <a:ext cx="968038" cy="484224"/>
            </a:xfrm>
            <a:prstGeom prst="roundRect">
              <a:avLst/>
            </a:prstGeom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900" b="1">
                  <a:solidFill>
                    <a:sysClr val="windowText" lastClr="000000"/>
                  </a:solidFill>
                </a:rPr>
                <a:t>포장</a:t>
              </a:r>
            </a:p>
          </p:txBody>
        </p:sp>
        <p:cxnSp>
          <p:nvCxnSpPr>
            <p:cNvPr id="23" name="직선 화살표 연결선 22">
              <a:extLst>
                <a:ext uri="{FF2B5EF4-FFF2-40B4-BE49-F238E27FC236}">
                  <a16:creationId xmlns:a16="http://schemas.microsoft.com/office/drawing/2014/main" id="{AF43F57C-008C-709B-F88C-93593BA6BE8B}"/>
                </a:ext>
              </a:extLst>
            </p:cNvPr>
            <p:cNvCxnSpPr>
              <a:cxnSpLocks/>
              <a:stCxn id="19" idx="2"/>
              <a:endCxn id="22" idx="0"/>
            </p:cNvCxnSpPr>
            <p:nvPr/>
          </p:nvCxnSpPr>
          <p:spPr>
            <a:xfrm>
              <a:off x="484019" y="3646524"/>
              <a:ext cx="0" cy="17617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1A7B410E-184A-A58A-A2EA-2D3CD540D4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1990658"/>
              </p:ext>
            </p:extLst>
          </p:nvPr>
        </p:nvGraphicFramePr>
        <p:xfrm>
          <a:off x="241058" y="4194655"/>
          <a:ext cx="11846167" cy="2317815"/>
        </p:xfrm>
        <a:graphic>
          <a:graphicData uri="http://schemas.openxmlformats.org/drawingml/2006/table">
            <a:tbl>
              <a:tblPr/>
              <a:tblGrid>
                <a:gridCol w="425692">
                  <a:extLst>
                    <a:ext uri="{9D8B030D-6E8A-4147-A177-3AD203B41FA5}">
                      <a16:colId xmlns:a16="http://schemas.microsoft.com/office/drawing/2014/main" val="122135275"/>
                    </a:ext>
                  </a:extLst>
                </a:gridCol>
                <a:gridCol w="1009650">
                  <a:extLst>
                    <a:ext uri="{9D8B030D-6E8A-4147-A177-3AD203B41FA5}">
                      <a16:colId xmlns:a16="http://schemas.microsoft.com/office/drawing/2014/main" val="2632206304"/>
                    </a:ext>
                  </a:extLst>
                </a:gridCol>
                <a:gridCol w="2295525">
                  <a:extLst>
                    <a:ext uri="{9D8B030D-6E8A-4147-A177-3AD203B41FA5}">
                      <a16:colId xmlns:a16="http://schemas.microsoft.com/office/drawing/2014/main" val="3145671370"/>
                    </a:ext>
                  </a:extLst>
                </a:gridCol>
                <a:gridCol w="3629025">
                  <a:extLst>
                    <a:ext uri="{9D8B030D-6E8A-4147-A177-3AD203B41FA5}">
                      <a16:colId xmlns:a16="http://schemas.microsoft.com/office/drawing/2014/main" val="4173841083"/>
                    </a:ext>
                  </a:extLst>
                </a:gridCol>
                <a:gridCol w="4486275">
                  <a:extLst>
                    <a:ext uri="{9D8B030D-6E8A-4147-A177-3AD203B41FA5}">
                      <a16:colId xmlns:a16="http://schemas.microsoft.com/office/drawing/2014/main" val="247031431"/>
                    </a:ext>
                  </a:extLst>
                </a:gridCol>
              </a:tblGrid>
              <a:tr h="24976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NO.</a:t>
                      </a:r>
                    </a:p>
                  </a:txBody>
                  <a:tcPr marL="4425" marR="4425" marT="4425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</a:p>
                  </a:txBody>
                  <a:tcPr marL="4425" marR="4425" marT="4425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내용</a:t>
                      </a:r>
                    </a:p>
                  </a:txBody>
                  <a:tcPr marL="4425" marR="4425" marT="4425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내용</a:t>
                      </a:r>
                    </a:p>
                  </a:txBody>
                  <a:tcPr marL="4425" marR="4425" marT="4425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비고</a:t>
                      </a:r>
                    </a:p>
                  </a:txBody>
                  <a:tcPr marL="4425" marR="4425" marT="4425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4784148"/>
                  </a:ext>
                </a:extLst>
              </a:tr>
              <a:tr h="32469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425" marR="4425" marT="4425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업체선정</a:t>
                      </a:r>
                    </a:p>
                  </a:txBody>
                  <a:tcPr marL="4425" marR="4425" marT="4425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업체 견적 및 컨셉에 대한 확인진행</a:t>
                      </a:r>
                    </a:p>
                  </a:txBody>
                  <a:tcPr marL="4425" marR="4425" marT="4425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 업체 </a:t>
                      </a: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업체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컨셉 및 견적 접수 예정</a:t>
                      </a:r>
                    </a:p>
                  </a:txBody>
                  <a:tcPr marL="4425" marR="4425" marT="4425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업체는 자동화 설비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조립 </a:t>
                      </a: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컨베어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라인에 기능 구현 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내역 접수 예정</a:t>
                      </a:r>
                      <a:b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업체는 </a:t>
                      </a: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단동설비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(1</a:t>
                      </a: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인작업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현재 </a:t>
                      </a: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마킹기와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비슷한컨셉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 + </a:t>
                      </a: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조립컨베어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라인기능 구현 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</a:t>
                      </a:r>
                    </a:p>
                  </a:txBody>
                  <a:tcPr marL="4425" marR="4425" marT="4425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53528199"/>
                  </a:ext>
                </a:extLst>
              </a:tr>
              <a:tr h="29971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425" marR="4425" marT="4425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DM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마킹 매칭여부</a:t>
                      </a:r>
                    </a:p>
                  </a:txBody>
                  <a:tcPr marL="4425" marR="4425" marT="4425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현재 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CELL + DM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마킹 </a:t>
                      </a: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매칭중이나</a:t>
                      </a:r>
                      <a:b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설비 구현시에도 동일하게 진행 하는 것인지</a:t>
                      </a:r>
                    </a:p>
                  </a:txBody>
                  <a:tcPr marL="4425" marR="4425" marT="4425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425" marR="4425" marT="4425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425" marR="4425" marT="4425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54793766"/>
                  </a:ext>
                </a:extLst>
              </a:tr>
              <a:tr h="24976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425" marR="4425" marT="4425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DATA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연동여부</a:t>
                      </a:r>
                    </a:p>
                  </a:txBody>
                  <a:tcPr marL="4425" marR="4425" marT="4425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DATA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의 전산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DB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 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CHECHK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여부</a:t>
                      </a:r>
                    </a:p>
                  </a:txBody>
                  <a:tcPr marL="4425" marR="4425" marT="4425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연동진행</a:t>
                      </a:r>
                    </a:p>
                  </a:txBody>
                  <a:tcPr marL="4425" marR="4425" marT="4425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연동진행</a:t>
                      </a:r>
                    </a:p>
                  </a:txBody>
                  <a:tcPr marL="4425" marR="4425" marT="4425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9723471"/>
                  </a:ext>
                </a:extLst>
              </a:tr>
              <a:tr h="24976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425" marR="4425" marT="4425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DATA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 타이밍</a:t>
                      </a:r>
                    </a:p>
                  </a:txBody>
                  <a:tcPr marL="4425" marR="4425" marT="4425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DATA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연동이 되는 시점</a:t>
                      </a:r>
                    </a:p>
                  </a:txBody>
                  <a:tcPr marL="4425" marR="4425" marT="4425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최초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PACKDATA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호출시 및 최종 완료 후</a:t>
                      </a:r>
                    </a:p>
                  </a:txBody>
                  <a:tcPr marL="4425" marR="4425" marT="4425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최초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PACKDATA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호출시 및 실시간 확인</a:t>
                      </a:r>
                    </a:p>
                  </a:txBody>
                  <a:tcPr marL="4425" marR="4425" marT="4425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19675824"/>
                  </a:ext>
                </a:extLst>
              </a:tr>
              <a:tr h="33968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425" marR="4425" marT="4425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 </a:t>
                      </a: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DATA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내용</a:t>
                      </a:r>
                    </a:p>
                  </a:txBody>
                  <a:tcPr marL="4425" marR="4425" marT="4425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</a:p>
                  </a:txBody>
                  <a:tcPr marL="4425" marR="4425" marT="4425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 PACK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에 해당하는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DATA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호출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(PACK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에서 발행된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CELL)</a:t>
                      </a:r>
                      <a:b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완료 후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OK, NG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전송</a:t>
                      </a:r>
                    </a:p>
                  </a:txBody>
                  <a:tcPr marL="4425" marR="4425" marT="4425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 PACK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에 해당하는 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DATA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대기</a:t>
                      </a:r>
                      <a:b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실제 건 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by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건으로 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data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검증 진행 예정</a:t>
                      </a:r>
                    </a:p>
                  </a:txBody>
                  <a:tcPr marL="4425" marR="4425" marT="4425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37720929"/>
                  </a:ext>
                </a:extLst>
              </a:tr>
              <a:tr h="60443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425" marR="4425" marT="4425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불량처리</a:t>
                      </a:r>
                    </a:p>
                  </a:txBody>
                  <a:tcPr marL="4425" marR="4425" marT="4425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불량 리딩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or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불량 제품에 대한 처리 방법</a:t>
                      </a:r>
                    </a:p>
                  </a:txBody>
                  <a:tcPr marL="4425" marR="4425" marT="4425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메시지 내용에 따른 재작업진행</a:t>
                      </a:r>
                      <a:b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단순 리딩 불량 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or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실제 불량에 따라 알람 및 대처 방법결정 필요</a:t>
                      </a:r>
                      <a:b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자체 선별을 위해서는 규칙 및 내용에 따른 구성 </a:t>
                      </a: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셋업파일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적용 필요</a:t>
                      </a:r>
                    </a:p>
                  </a:txBody>
                  <a:tcPr marL="4425" marR="4425" marT="4425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메시지 내용에 따른 재작업진행</a:t>
                      </a:r>
                      <a:b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단순 리딩 불량 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or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실제 불량에 따라 알람 및 대처 방법결정 필요</a:t>
                      </a:r>
                      <a:b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전산 실시간 확인으로 인한 별도 셋팅 필요 없음 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스캔위치에 대한 물리적 셋팅만 변경</a:t>
                      </a:r>
                    </a:p>
                  </a:txBody>
                  <a:tcPr marL="4425" marR="4425" marT="4425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46873736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63C7C654-CA05-2F86-CC62-FEB49C83127E}"/>
              </a:ext>
            </a:extLst>
          </p:cNvPr>
          <p:cNvSpPr txBox="1"/>
          <p:nvPr/>
        </p:nvSpPr>
        <p:spPr>
          <a:xfrm>
            <a:off x="241058" y="3979415"/>
            <a:ext cx="459586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b="1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※ CEL</a:t>
            </a:r>
            <a:r>
              <a:rPr lang="en-US" altLang="ko-KR" sz="11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</a:t>
            </a:r>
            <a:r>
              <a:rPr lang="ko-KR" altLang="en-US" sz="11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1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LABEL</a:t>
            </a:r>
            <a:r>
              <a:rPr lang="ko-KR" altLang="en-US" sz="11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비전검사기 도입 시 검토사항</a:t>
            </a:r>
            <a:r>
              <a:rPr lang="ko-KR" altLang="en-US" sz="11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017021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B2CFDA17-68E3-4912-8660-096EABD31F5C}"/>
              </a:ext>
            </a:extLst>
          </p:cNvPr>
          <p:cNvSpPr txBox="1"/>
          <p:nvPr/>
        </p:nvSpPr>
        <p:spPr>
          <a:xfrm>
            <a:off x="163340" y="115363"/>
            <a:ext cx="3626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rgbClr val="002060"/>
                </a:solidFill>
                <a:latin typeface="+mj-ea"/>
                <a:ea typeface="+mj-ea"/>
              </a:rPr>
              <a:t>2</a:t>
            </a:r>
            <a:endParaRPr lang="ko-KR" altLang="en-US" sz="2400" b="1" dirty="0">
              <a:solidFill>
                <a:srgbClr val="002060"/>
              </a:solidFill>
              <a:latin typeface="+mj-ea"/>
              <a:ea typeface="+mj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48DD01D-6C1B-4932-B8AC-35AB91794DD6}"/>
              </a:ext>
            </a:extLst>
          </p:cNvPr>
          <p:cNvSpPr txBox="1"/>
          <p:nvPr/>
        </p:nvSpPr>
        <p:spPr>
          <a:xfrm>
            <a:off x="655542" y="135483"/>
            <a:ext cx="5539517" cy="43088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ko-KR" altLang="en-US" sz="2200" b="1" dirty="0">
                <a:solidFill>
                  <a:srgbClr val="002060"/>
                </a:solidFill>
                <a:latin typeface="+mj-ea"/>
                <a:ea typeface="+mj-ea"/>
              </a:rPr>
              <a:t>신규 전산 운영현황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18B2B4E-976A-40B0-B236-4811FD0B3F51}"/>
              </a:ext>
            </a:extLst>
          </p:cNvPr>
          <p:cNvSpPr txBox="1"/>
          <p:nvPr/>
        </p:nvSpPr>
        <p:spPr>
          <a:xfrm>
            <a:off x="241058" y="6612601"/>
            <a:ext cx="11336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작성자 </a:t>
            </a:r>
            <a:r>
              <a:rPr lang="en-US" altLang="ko-KR" sz="1100" dirty="0"/>
              <a:t>: </a:t>
            </a:r>
            <a:r>
              <a:rPr lang="ko-KR" altLang="en-US" sz="1100" dirty="0"/>
              <a:t>생산팀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344640" y="604719"/>
            <a:ext cx="2162772" cy="4140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latin typeface="+mj-ea"/>
                <a:ea typeface="+mj-ea"/>
              </a:rPr>
              <a:t>1) </a:t>
            </a:r>
            <a:r>
              <a:rPr lang="ko-KR" altLang="en-US" sz="1600" b="1" dirty="0">
                <a:latin typeface="+mj-ea"/>
                <a:ea typeface="+mj-ea"/>
              </a:rPr>
              <a:t>구축대비 운영현황</a:t>
            </a:r>
            <a:endParaRPr lang="en-US" altLang="ko-KR" sz="1600" b="1" dirty="0">
              <a:latin typeface="+mj-ea"/>
              <a:ea typeface="+mj-ea"/>
            </a:endParaRPr>
          </a:p>
        </p:txBody>
      </p:sp>
      <p:sp>
        <p:nvSpPr>
          <p:cNvPr id="12" name="슬라이드 번호 개체 틀 3">
            <a:extLst>
              <a:ext uri="{FF2B5EF4-FFF2-40B4-BE49-F238E27FC236}">
                <a16:creationId xmlns:a16="http://schemas.microsoft.com/office/drawing/2014/main" id="{82A4E04B-0888-43EE-AE10-891D5FACE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299201" y="6574715"/>
            <a:ext cx="974997" cy="364195"/>
          </a:xfrm>
        </p:spPr>
        <p:txBody>
          <a:bodyPr/>
          <a:lstStyle/>
          <a:p>
            <a:r>
              <a:rPr lang="en-US" dirty="0"/>
              <a:t>10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5714037" y="1021747"/>
            <a:ext cx="4145281" cy="788229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50" b="1" dirty="0">
                <a:latin typeface="+mj-ea"/>
                <a:ea typeface="+mj-ea"/>
              </a:rPr>
              <a:t>※</a:t>
            </a:r>
            <a:r>
              <a:rPr lang="ko-KR" altLang="en-US" sz="1050" b="1" dirty="0">
                <a:latin typeface="+mj-ea"/>
                <a:ea typeface="+mj-ea"/>
              </a:rPr>
              <a:t> 참고사항</a:t>
            </a:r>
            <a:endParaRPr lang="en-US" altLang="ko-KR" sz="1050" b="1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ko-KR" altLang="en-US" sz="1050" dirty="0">
                <a:latin typeface="+mj-ea"/>
                <a:ea typeface="+mj-ea"/>
              </a:rPr>
              <a:t>→ 오픈항목 일정 부분 추가 기능 개선 작업 진행중</a:t>
            </a:r>
            <a:endParaRPr lang="en-US" altLang="ko-KR" sz="1050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ko-KR" altLang="en-US" sz="1050" dirty="0">
                <a:latin typeface="+mj-ea"/>
                <a:ea typeface="+mj-ea"/>
              </a:rPr>
              <a:t>→ </a:t>
            </a:r>
            <a:r>
              <a:rPr lang="ko-KR" altLang="en-US" sz="1050" dirty="0" err="1">
                <a:latin typeface="+mj-ea"/>
                <a:ea typeface="+mj-ea"/>
              </a:rPr>
              <a:t>선합지</a:t>
            </a:r>
            <a:r>
              <a:rPr lang="ko-KR" altLang="en-US" sz="1050" dirty="0">
                <a:latin typeface="+mj-ea"/>
                <a:ea typeface="+mj-ea"/>
              </a:rPr>
              <a:t> 적용설비 전환 간 일부 문제 발행되어 조치 진행 중</a:t>
            </a:r>
            <a:endParaRPr lang="en-US" altLang="ko-KR" sz="1050" dirty="0">
              <a:latin typeface="+mj-ea"/>
              <a:ea typeface="+mj-ea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0000000-0008-0000-0200-000003000000}"/>
              </a:ext>
            </a:extLst>
          </p:cNvPr>
          <p:cNvPicPr>
            <a:picLocks noChangeAspect="1" noChangeArrowheads="1"/>
            <a:extLst>
              <a:ext uri="{84589F7E-364E-4C9E-8A38-B11213B215E9}">
                <a14:cameraTool xmlns:a14="http://schemas.microsoft.com/office/drawing/2010/main" cellRange="$U$4:$AB$6"/>
              </a:ext>
            </a:extLst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3340" y="1018743"/>
            <a:ext cx="5353050" cy="966507"/>
          </a:xfrm>
          <a:prstGeom prst="rect">
            <a:avLst/>
          </a:prstGeom>
          <a:solidFill>
            <a:srgbClr xmlns:mc="http://schemas.openxmlformats.org/markup-compatibility/2006" xmlns:a14="http://schemas.microsoft.com/office/drawing/2010/main" val="FFFFFF" mc:Ignorable="a14" a14:legacySpreadsheetColorIndex="9"/>
          </a:solidFill>
          <a:ln w="9525">
            <a:noFill/>
            <a:miter lim="800000"/>
            <a:headEnd/>
            <a:tailEnd/>
          </a:ln>
        </p:spPr>
      </p:pic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C228CE34-586B-EAC0-C946-32A81D96FA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1280965"/>
              </p:ext>
            </p:extLst>
          </p:nvPr>
        </p:nvGraphicFramePr>
        <p:xfrm>
          <a:off x="163340" y="2031843"/>
          <a:ext cx="10664180" cy="4444592"/>
        </p:xfrm>
        <a:graphic>
          <a:graphicData uri="http://schemas.openxmlformats.org/drawingml/2006/table">
            <a:tbl>
              <a:tblPr/>
              <a:tblGrid>
                <a:gridCol w="675853">
                  <a:extLst>
                    <a:ext uri="{9D8B030D-6E8A-4147-A177-3AD203B41FA5}">
                      <a16:colId xmlns:a16="http://schemas.microsoft.com/office/drawing/2014/main" val="3016395406"/>
                    </a:ext>
                  </a:extLst>
                </a:gridCol>
                <a:gridCol w="922799">
                  <a:extLst>
                    <a:ext uri="{9D8B030D-6E8A-4147-A177-3AD203B41FA5}">
                      <a16:colId xmlns:a16="http://schemas.microsoft.com/office/drawing/2014/main" val="4242230465"/>
                    </a:ext>
                  </a:extLst>
                </a:gridCol>
                <a:gridCol w="675853">
                  <a:extLst>
                    <a:ext uri="{9D8B030D-6E8A-4147-A177-3AD203B41FA5}">
                      <a16:colId xmlns:a16="http://schemas.microsoft.com/office/drawing/2014/main" val="1730151947"/>
                    </a:ext>
                  </a:extLst>
                </a:gridCol>
                <a:gridCol w="675853">
                  <a:extLst>
                    <a:ext uri="{9D8B030D-6E8A-4147-A177-3AD203B41FA5}">
                      <a16:colId xmlns:a16="http://schemas.microsoft.com/office/drawing/2014/main" val="3695977323"/>
                    </a:ext>
                  </a:extLst>
                </a:gridCol>
                <a:gridCol w="675853">
                  <a:extLst>
                    <a:ext uri="{9D8B030D-6E8A-4147-A177-3AD203B41FA5}">
                      <a16:colId xmlns:a16="http://schemas.microsoft.com/office/drawing/2014/main" val="4173365828"/>
                    </a:ext>
                  </a:extLst>
                </a:gridCol>
                <a:gridCol w="675853">
                  <a:extLst>
                    <a:ext uri="{9D8B030D-6E8A-4147-A177-3AD203B41FA5}">
                      <a16:colId xmlns:a16="http://schemas.microsoft.com/office/drawing/2014/main" val="2642726657"/>
                    </a:ext>
                  </a:extLst>
                </a:gridCol>
                <a:gridCol w="675853">
                  <a:extLst>
                    <a:ext uri="{9D8B030D-6E8A-4147-A177-3AD203B41FA5}">
                      <a16:colId xmlns:a16="http://schemas.microsoft.com/office/drawing/2014/main" val="3472711352"/>
                    </a:ext>
                  </a:extLst>
                </a:gridCol>
                <a:gridCol w="675853">
                  <a:extLst>
                    <a:ext uri="{9D8B030D-6E8A-4147-A177-3AD203B41FA5}">
                      <a16:colId xmlns:a16="http://schemas.microsoft.com/office/drawing/2014/main" val="251041896"/>
                    </a:ext>
                  </a:extLst>
                </a:gridCol>
                <a:gridCol w="675853">
                  <a:extLst>
                    <a:ext uri="{9D8B030D-6E8A-4147-A177-3AD203B41FA5}">
                      <a16:colId xmlns:a16="http://schemas.microsoft.com/office/drawing/2014/main" val="806371144"/>
                    </a:ext>
                  </a:extLst>
                </a:gridCol>
                <a:gridCol w="675853">
                  <a:extLst>
                    <a:ext uri="{9D8B030D-6E8A-4147-A177-3AD203B41FA5}">
                      <a16:colId xmlns:a16="http://schemas.microsoft.com/office/drawing/2014/main" val="155323527"/>
                    </a:ext>
                  </a:extLst>
                </a:gridCol>
                <a:gridCol w="675853">
                  <a:extLst>
                    <a:ext uri="{9D8B030D-6E8A-4147-A177-3AD203B41FA5}">
                      <a16:colId xmlns:a16="http://schemas.microsoft.com/office/drawing/2014/main" val="3695044847"/>
                    </a:ext>
                  </a:extLst>
                </a:gridCol>
                <a:gridCol w="675853">
                  <a:extLst>
                    <a:ext uri="{9D8B030D-6E8A-4147-A177-3AD203B41FA5}">
                      <a16:colId xmlns:a16="http://schemas.microsoft.com/office/drawing/2014/main" val="2751318991"/>
                    </a:ext>
                  </a:extLst>
                </a:gridCol>
                <a:gridCol w="2306998">
                  <a:extLst>
                    <a:ext uri="{9D8B030D-6E8A-4147-A177-3AD203B41FA5}">
                      <a16:colId xmlns:a16="http://schemas.microsoft.com/office/drawing/2014/main" val="3968453277"/>
                    </a:ext>
                  </a:extLst>
                </a:gridCol>
              </a:tblGrid>
              <a:tr h="29136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품목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BOM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라우팅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금형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영업</a:t>
                      </a:r>
                      <a:r>
                        <a:rPr 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PO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자재</a:t>
                      </a:r>
                      <a:r>
                        <a:rPr lang="en-US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PO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생산</a:t>
                      </a:r>
                      <a:r>
                        <a:rPr 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PO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생산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품질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라벨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출하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5966653"/>
                  </a:ext>
                </a:extLst>
              </a:tr>
              <a:tr h="291368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OCA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시스템구축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○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○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○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○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▲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○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○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○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○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○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7771874"/>
                  </a:ext>
                </a:extLst>
              </a:tr>
              <a:tr h="29136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실적입력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○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○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○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○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○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○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○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○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○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○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개선 작업 및 추가 개발요청 사항 반연 예정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3128086"/>
                  </a:ext>
                </a:extLst>
              </a:tr>
              <a:tr h="291368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PL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시스템구축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○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○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○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▲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○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○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○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○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○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13772610"/>
                  </a:ext>
                </a:extLst>
              </a:tr>
              <a:tr h="29136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실적입력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○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○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○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○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○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○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○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○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▲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개선 작업 및 추가 개발요청 사항 반연 예정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9085405"/>
                  </a:ext>
                </a:extLst>
              </a:tr>
              <a:tr h="291368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TAPE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시스템구축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○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○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○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▲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○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○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○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○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○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2195773"/>
                  </a:ext>
                </a:extLst>
              </a:tr>
              <a:tr h="33047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실적입력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○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○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○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○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○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○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○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○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▲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DOW FIIM </a:t>
                      </a:r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부터 진행 중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0973501"/>
                  </a:ext>
                </a:extLst>
              </a:tr>
              <a:tr h="291368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SUS/UB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시스템구축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○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○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○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▲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○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○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○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○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○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98113386"/>
                  </a:ext>
                </a:extLst>
              </a:tr>
              <a:tr h="29136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실적입력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○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○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○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○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○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○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○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○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○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3088038"/>
                  </a:ext>
                </a:extLst>
              </a:tr>
              <a:tr h="291368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DECO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시스템구축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○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○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○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▲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○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○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○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○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▲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2956777"/>
                  </a:ext>
                </a:extLst>
              </a:tr>
              <a:tr h="29136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실적입력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○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○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○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○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○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○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○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○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▲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2371258"/>
                  </a:ext>
                </a:extLst>
              </a:tr>
              <a:tr h="291368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PCPMMA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시스템구축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○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○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○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▲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○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○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○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○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▲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509258"/>
                  </a:ext>
                </a:extLst>
              </a:tr>
              <a:tr h="29136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실적입력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○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○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○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○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○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○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○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○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▲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A15 BOM </a:t>
                      </a:r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및 라우팅구성 검토 진행 중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266803"/>
                  </a:ext>
                </a:extLst>
              </a:tr>
              <a:tr h="291368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선합지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시스템구축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○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○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○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○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○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○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▲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○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▲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개발 진행 중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19956750"/>
                  </a:ext>
                </a:extLst>
              </a:tr>
              <a:tr h="32633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실적입력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○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○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○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○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○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○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▲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▲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▲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PL~PWA 1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PCCB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이후 전체 전환진행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91840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963300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B2CFDA17-68E3-4912-8660-096EABD31F5C}"/>
              </a:ext>
            </a:extLst>
          </p:cNvPr>
          <p:cNvSpPr txBox="1"/>
          <p:nvPr/>
        </p:nvSpPr>
        <p:spPr>
          <a:xfrm>
            <a:off x="163340" y="115363"/>
            <a:ext cx="3626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rgbClr val="002060"/>
                </a:solidFill>
                <a:latin typeface="+mj-ea"/>
                <a:ea typeface="+mj-ea"/>
              </a:rPr>
              <a:t>3</a:t>
            </a:r>
            <a:endParaRPr lang="ko-KR" altLang="en-US" sz="2400" b="1" dirty="0">
              <a:solidFill>
                <a:srgbClr val="002060"/>
              </a:solidFill>
              <a:latin typeface="+mj-ea"/>
              <a:ea typeface="+mj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48DD01D-6C1B-4932-B8AC-35AB91794DD6}"/>
              </a:ext>
            </a:extLst>
          </p:cNvPr>
          <p:cNvSpPr txBox="1"/>
          <p:nvPr/>
        </p:nvSpPr>
        <p:spPr>
          <a:xfrm>
            <a:off x="655542" y="135483"/>
            <a:ext cx="5539517" cy="43088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ko-KR" altLang="en-US" sz="2200" b="1" dirty="0">
                <a:solidFill>
                  <a:srgbClr val="002060"/>
                </a:solidFill>
                <a:latin typeface="+mj-ea"/>
                <a:ea typeface="+mj-ea"/>
              </a:rPr>
              <a:t>신규 전산 운영현황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18B2B4E-976A-40B0-B236-4811FD0B3F51}"/>
              </a:ext>
            </a:extLst>
          </p:cNvPr>
          <p:cNvSpPr txBox="1"/>
          <p:nvPr/>
        </p:nvSpPr>
        <p:spPr>
          <a:xfrm>
            <a:off x="241058" y="6612601"/>
            <a:ext cx="11336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작성자 </a:t>
            </a:r>
            <a:r>
              <a:rPr lang="en-US" altLang="ko-KR" sz="1100" dirty="0"/>
              <a:t>: </a:t>
            </a:r>
            <a:r>
              <a:rPr lang="ko-KR" altLang="en-US" sz="1100" dirty="0" err="1"/>
              <a:t>생산팀</a:t>
            </a:r>
            <a:endParaRPr lang="ko-KR" altLang="en-US" sz="1100" dirty="0"/>
          </a:p>
        </p:txBody>
      </p:sp>
      <p:sp>
        <p:nvSpPr>
          <p:cNvPr id="8" name="슬라이드 번호 개체 틀 3">
            <a:extLst>
              <a:ext uri="{FF2B5EF4-FFF2-40B4-BE49-F238E27FC236}">
                <a16:creationId xmlns:a16="http://schemas.microsoft.com/office/drawing/2014/main" id="{82A4E04B-0888-43EE-AE10-891D5FACE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299201" y="6582321"/>
            <a:ext cx="974997" cy="364195"/>
          </a:xfrm>
        </p:spPr>
        <p:txBody>
          <a:bodyPr/>
          <a:lstStyle/>
          <a:p>
            <a:r>
              <a:rPr lang="en-US" dirty="0"/>
              <a:t>11</a:t>
            </a:r>
          </a:p>
        </p:txBody>
      </p:sp>
      <p:pic>
        <p:nvPicPr>
          <p:cNvPr id="11" name="그림 10"/>
          <p:cNvPicPr>
            <a:picLocks noChangeAspect="1" noChangeArrowheads="1"/>
            <a:extLst>
              <a:ext uri="{84589F7E-364E-4C9E-8A38-B11213B215E9}">
                <a14:cameraTool xmlns:a14="http://schemas.microsoft.com/office/drawing/2010/main" cellRange="$B$80:$F$80"/>
              </a:ext>
            </a:extLst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152974" y="879096"/>
            <a:ext cx="2933722" cy="209550"/>
          </a:xfrm>
          <a:prstGeom prst="rect">
            <a:avLst/>
          </a:prstGeom>
          <a:solidFill>
            <a:srgbClr xmlns:mc="http://schemas.openxmlformats.org/markup-compatibility/2006" xmlns:a14="http://schemas.microsoft.com/office/drawing/2010/main" val="FFFFFF" mc:Ignorable="a14" a14:legacySpreadsheetColorIndex="9"/>
          </a:solidFill>
          <a:ln w="9525">
            <a:noFill/>
            <a:miter lim="800000"/>
            <a:headEnd/>
            <a:tailEnd/>
          </a:ln>
        </p:spPr>
      </p:pic>
      <p:sp>
        <p:nvSpPr>
          <p:cNvPr id="13" name="직사각형 12"/>
          <p:cNvSpPr/>
          <p:nvPr/>
        </p:nvSpPr>
        <p:spPr>
          <a:xfrm>
            <a:off x="344640" y="604719"/>
            <a:ext cx="36856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latin typeface="+mj-ea"/>
                <a:ea typeface="+mj-ea"/>
              </a:rPr>
              <a:t>2) </a:t>
            </a:r>
            <a:r>
              <a:rPr lang="ko-KR" altLang="en-US" sz="1600" b="1" dirty="0">
                <a:latin typeface="+mj-ea"/>
                <a:ea typeface="+mj-ea"/>
              </a:rPr>
              <a:t>전산 업무현황</a:t>
            </a:r>
            <a:r>
              <a:rPr lang="en-US" altLang="ko-KR" sz="1600" b="1" dirty="0">
                <a:latin typeface="+mj-ea"/>
                <a:ea typeface="+mj-ea"/>
              </a:rPr>
              <a:t> (</a:t>
            </a:r>
            <a:r>
              <a:rPr lang="ko-KR" altLang="en-US" sz="1600" b="1" dirty="0" err="1">
                <a:latin typeface="+mj-ea"/>
                <a:ea typeface="+mj-ea"/>
              </a:rPr>
              <a:t>오픈관련</a:t>
            </a:r>
            <a:r>
              <a:rPr lang="ko-KR" altLang="en-US" sz="1600" b="1" dirty="0">
                <a:latin typeface="+mj-ea"/>
                <a:ea typeface="+mj-ea"/>
              </a:rPr>
              <a:t> </a:t>
            </a:r>
            <a:r>
              <a:rPr lang="ko-KR" altLang="en-US" sz="1600" b="1" dirty="0" err="1">
                <a:latin typeface="+mj-ea"/>
                <a:ea typeface="+mj-ea"/>
              </a:rPr>
              <a:t>필요업무</a:t>
            </a:r>
            <a:r>
              <a:rPr lang="en-US" altLang="ko-KR" sz="1600" b="1" dirty="0">
                <a:latin typeface="+mj-ea"/>
                <a:ea typeface="+mj-ea"/>
              </a:rPr>
              <a:t>)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9B1FB38-72F8-872D-A533-2E1255F0D7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914711"/>
              </p:ext>
            </p:extLst>
          </p:nvPr>
        </p:nvGraphicFramePr>
        <p:xfrm>
          <a:off x="62962" y="1162228"/>
          <a:ext cx="12023736" cy="5367154"/>
        </p:xfrm>
        <a:graphic>
          <a:graphicData uri="http://schemas.openxmlformats.org/drawingml/2006/table">
            <a:tbl>
              <a:tblPr/>
              <a:tblGrid>
                <a:gridCol w="210503">
                  <a:extLst>
                    <a:ext uri="{9D8B030D-6E8A-4147-A177-3AD203B41FA5}">
                      <a16:colId xmlns:a16="http://schemas.microsoft.com/office/drawing/2014/main" val="1700429356"/>
                    </a:ext>
                  </a:extLst>
                </a:gridCol>
                <a:gridCol w="564023">
                  <a:extLst>
                    <a:ext uri="{9D8B030D-6E8A-4147-A177-3AD203B41FA5}">
                      <a16:colId xmlns:a16="http://schemas.microsoft.com/office/drawing/2014/main" val="278016758"/>
                    </a:ext>
                  </a:extLst>
                </a:gridCol>
                <a:gridCol w="675118">
                  <a:extLst>
                    <a:ext uri="{9D8B030D-6E8A-4147-A177-3AD203B41FA5}">
                      <a16:colId xmlns:a16="http://schemas.microsoft.com/office/drawing/2014/main" val="4153670986"/>
                    </a:ext>
                  </a:extLst>
                </a:gridCol>
                <a:gridCol w="2315910">
                  <a:extLst>
                    <a:ext uri="{9D8B030D-6E8A-4147-A177-3AD203B41FA5}">
                      <a16:colId xmlns:a16="http://schemas.microsoft.com/office/drawing/2014/main" val="2431697359"/>
                    </a:ext>
                  </a:extLst>
                </a:gridCol>
                <a:gridCol w="640934">
                  <a:extLst>
                    <a:ext uri="{9D8B030D-6E8A-4147-A177-3AD203B41FA5}">
                      <a16:colId xmlns:a16="http://schemas.microsoft.com/office/drawing/2014/main" val="1944925895"/>
                    </a:ext>
                  </a:extLst>
                </a:gridCol>
                <a:gridCol w="564023">
                  <a:extLst>
                    <a:ext uri="{9D8B030D-6E8A-4147-A177-3AD203B41FA5}">
                      <a16:colId xmlns:a16="http://schemas.microsoft.com/office/drawing/2014/main" val="2864156121"/>
                    </a:ext>
                  </a:extLst>
                </a:gridCol>
                <a:gridCol w="585285">
                  <a:extLst>
                    <a:ext uri="{9D8B030D-6E8A-4147-A177-3AD203B41FA5}">
                      <a16:colId xmlns:a16="http://schemas.microsoft.com/office/drawing/2014/main" val="2288259668"/>
                    </a:ext>
                  </a:extLst>
                </a:gridCol>
                <a:gridCol w="538995">
                  <a:extLst>
                    <a:ext uri="{9D8B030D-6E8A-4147-A177-3AD203B41FA5}">
                      <a16:colId xmlns:a16="http://schemas.microsoft.com/office/drawing/2014/main" val="2881824205"/>
                    </a:ext>
                  </a:extLst>
                </a:gridCol>
                <a:gridCol w="538995">
                  <a:extLst>
                    <a:ext uri="{9D8B030D-6E8A-4147-A177-3AD203B41FA5}">
                      <a16:colId xmlns:a16="http://schemas.microsoft.com/office/drawing/2014/main" val="3454641853"/>
                    </a:ext>
                  </a:extLst>
                </a:gridCol>
                <a:gridCol w="538995">
                  <a:extLst>
                    <a:ext uri="{9D8B030D-6E8A-4147-A177-3AD203B41FA5}">
                      <a16:colId xmlns:a16="http://schemas.microsoft.com/office/drawing/2014/main" val="2840084083"/>
                    </a:ext>
                  </a:extLst>
                </a:gridCol>
                <a:gridCol w="538995">
                  <a:extLst>
                    <a:ext uri="{9D8B030D-6E8A-4147-A177-3AD203B41FA5}">
                      <a16:colId xmlns:a16="http://schemas.microsoft.com/office/drawing/2014/main" val="2079957784"/>
                    </a:ext>
                  </a:extLst>
                </a:gridCol>
                <a:gridCol w="538995">
                  <a:extLst>
                    <a:ext uri="{9D8B030D-6E8A-4147-A177-3AD203B41FA5}">
                      <a16:colId xmlns:a16="http://schemas.microsoft.com/office/drawing/2014/main" val="149930577"/>
                    </a:ext>
                  </a:extLst>
                </a:gridCol>
                <a:gridCol w="538995">
                  <a:extLst>
                    <a:ext uri="{9D8B030D-6E8A-4147-A177-3AD203B41FA5}">
                      <a16:colId xmlns:a16="http://schemas.microsoft.com/office/drawing/2014/main" val="2432647442"/>
                    </a:ext>
                  </a:extLst>
                </a:gridCol>
                <a:gridCol w="538995">
                  <a:extLst>
                    <a:ext uri="{9D8B030D-6E8A-4147-A177-3AD203B41FA5}">
                      <a16:colId xmlns:a16="http://schemas.microsoft.com/office/drawing/2014/main" val="1356494267"/>
                    </a:ext>
                  </a:extLst>
                </a:gridCol>
                <a:gridCol w="538995">
                  <a:extLst>
                    <a:ext uri="{9D8B030D-6E8A-4147-A177-3AD203B41FA5}">
                      <a16:colId xmlns:a16="http://schemas.microsoft.com/office/drawing/2014/main" val="3881157659"/>
                    </a:ext>
                  </a:extLst>
                </a:gridCol>
                <a:gridCol w="538995">
                  <a:extLst>
                    <a:ext uri="{9D8B030D-6E8A-4147-A177-3AD203B41FA5}">
                      <a16:colId xmlns:a16="http://schemas.microsoft.com/office/drawing/2014/main" val="2937802660"/>
                    </a:ext>
                  </a:extLst>
                </a:gridCol>
                <a:gridCol w="538995">
                  <a:extLst>
                    <a:ext uri="{9D8B030D-6E8A-4147-A177-3AD203B41FA5}">
                      <a16:colId xmlns:a16="http://schemas.microsoft.com/office/drawing/2014/main" val="2096064498"/>
                    </a:ext>
                  </a:extLst>
                </a:gridCol>
                <a:gridCol w="538995">
                  <a:extLst>
                    <a:ext uri="{9D8B030D-6E8A-4147-A177-3AD203B41FA5}">
                      <a16:colId xmlns:a16="http://schemas.microsoft.com/office/drawing/2014/main" val="2949855645"/>
                    </a:ext>
                  </a:extLst>
                </a:gridCol>
                <a:gridCol w="538995">
                  <a:extLst>
                    <a:ext uri="{9D8B030D-6E8A-4147-A177-3AD203B41FA5}">
                      <a16:colId xmlns:a16="http://schemas.microsoft.com/office/drawing/2014/main" val="1644855131"/>
                    </a:ext>
                  </a:extLst>
                </a:gridCol>
              </a:tblGrid>
              <a:tr h="24828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NO.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해당부서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내용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완료</a:t>
                      </a:r>
                      <a:br>
                        <a:rPr lang="ko-KR" altLang="en-US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예정일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완료일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r>
                        <a:rPr lang="ko-KR" alt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r>
                        <a:rPr lang="en-US" altLang="ko-KR" sz="9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r>
                        <a:rPr lang="ko-KR" altLang="en-US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r>
                        <a:rPr lang="en-US" altLang="ko-KR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r>
                        <a:rPr lang="ko-KR" altLang="en-US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r>
                        <a:rPr lang="en-US" altLang="ko-KR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ko-KR" altLang="en-US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r>
                        <a:rPr lang="ko-KR" altLang="en-US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r>
                        <a:rPr lang="en-US" altLang="ko-KR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r>
                        <a:rPr lang="ko-KR" altLang="en-US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r>
                        <a:rPr lang="en-US" altLang="ko-KR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r>
                        <a:rPr lang="en-US" altLang="ko-KR" sz="9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r>
                        <a:rPr lang="en-US" altLang="ko-KR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ko-KR" altLang="en-US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r>
                        <a:rPr lang="en-US" altLang="ko-KR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r>
                        <a:rPr lang="ko-KR" altLang="en-US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r>
                        <a:rPr lang="en-US" altLang="ko-KR" sz="9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r>
                        <a:rPr lang="ko-KR" alt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r>
                        <a:rPr lang="en-US" altLang="ko-KR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r>
                        <a:rPr lang="en-US" altLang="ko-KR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r>
                        <a:rPr lang="en-US" altLang="ko-KR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ko-KR" altLang="en-US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r>
                        <a:rPr lang="en-US" altLang="ko-KR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r>
                        <a:rPr lang="ko-KR" altLang="en-US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333F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0573715"/>
                  </a:ext>
                </a:extLst>
              </a:tr>
              <a:tr h="37959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생산</a:t>
                      </a:r>
                      <a:r>
                        <a:rPr lang="en-US" altLang="ko-KR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품질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인수인계 </a:t>
                      </a:r>
                      <a:r>
                        <a:rPr lang="en-US" sz="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System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각 공정별 인수인계 시스템 개선 작업 진행</a:t>
                      </a:r>
                      <a:b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</a:t>
                      </a:r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공정 재고 연계 작업 진행 예정 </a:t>
                      </a:r>
                      <a:b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</a:t>
                      </a:r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창고 출하 관련 연계 작업 진행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02</a:t>
                      </a:r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 </a:t>
                      </a:r>
                      <a:r>
                        <a:rPr lang="en-US" altLang="ko-KR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05</a:t>
                      </a:r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1795650"/>
                  </a:ext>
                </a:extLst>
              </a:tr>
              <a:tr h="37959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개발</a:t>
                      </a:r>
                      <a:r>
                        <a:rPr lang="en-US" altLang="ko-KR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품질</a:t>
                      </a:r>
                      <a:b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전산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라벨 </a:t>
                      </a:r>
                      <a:r>
                        <a:rPr lang="en-US" sz="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Detail </a:t>
                      </a:r>
                      <a:r>
                        <a:rPr lang="ko-KR" altLang="en-US" sz="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조정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각 모델별 포장단위 설정 및 다중업체별 내용 추가 등록 진행</a:t>
                      </a:r>
                      <a:b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</a:t>
                      </a:r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NITTO Foldable 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유형 추가 수립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지속진행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AA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AA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21084211"/>
                  </a:ext>
                </a:extLst>
              </a:tr>
              <a:tr h="31632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공통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언어 변환작업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각 메뉴 및 </a:t>
                      </a:r>
                      <a:r>
                        <a:rPr lang="ko-KR" altLang="en-U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해더부분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현지 언어변환 작업진행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지속진행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AA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AA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AA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AA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4155978"/>
                  </a:ext>
                </a:extLst>
              </a:tr>
              <a:tr h="31632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공통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장표개발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추가 </a:t>
                      </a:r>
                      <a:r>
                        <a:rPr lang="ko-KR" altLang="en-U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필요장표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및 기존 장표 개선 작업 진행</a:t>
                      </a:r>
                      <a:b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EDI </a:t>
                      </a:r>
                      <a:r>
                        <a:rPr lang="ko-KR" altLang="en-U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확인화면장표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완료 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 </a:t>
                      </a:r>
                      <a:r>
                        <a:rPr lang="ko-KR" altLang="en-U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선합지관련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진행 중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AA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AA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AA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AA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6420244"/>
                  </a:ext>
                </a:extLst>
              </a:tr>
              <a:tr h="31632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공통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일부 개선작업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일부 품목 </a:t>
                      </a:r>
                      <a:r>
                        <a:rPr lang="ko-KR" altLang="en-U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오픈후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추가 기능 및 개선요청 사항 반영</a:t>
                      </a:r>
                      <a:b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선합지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외 품목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등록 진행 관련 사항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 </a:t>
                      </a:r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상세 뒷장</a:t>
                      </a:r>
                      <a:b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참조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AA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AA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AA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AA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AA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3057820"/>
                  </a:ext>
                </a:extLst>
              </a:tr>
              <a:tr h="4534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품질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PL AOI </a:t>
                      </a:r>
                      <a:r>
                        <a:rPr lang="ko-KR" alt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자동검사기 연동작업</a:t>
                      </a:r>
                      <a:b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일부 조회 프로그램 추가 작업 중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 </a:t>
                      </a:r>
                      <a:r>
                        <a:rPr lang="en-US" altLang="ko-KR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</a:t>
                      </a:r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AA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AA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AA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0054042"/>
                  </a:ext>
                </a:extLst>
              </a:tr>
              <a:tr h="48503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공통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재고 매칭 작업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월말 재고실사를 통한 재고 반영 및 매칭 작업</a:t>
                      </a:r>
                      <a:b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</a:t>
                      </a:r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재공조사 프로그램 </a:t>
                      </a:r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PDA 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 작업 진행 예정</a:t>
                      </a:r>
                      <a:b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</a:t>
                      </a:r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조사 진행 후 일괄 정리 프로그램개발 진행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1/6 ~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상세 뒷장</a:t>
                      </a:r>
                      <a:b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참조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AA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AA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AA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AA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AA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12057566"/>
                  </a:ext>
                </a:extLst>
              </a:tr>
              <a:tr h="54829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전산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선합지운영작업</a:t>
                      </a:r>
                      <a:br>
                        <a:rPr lang="ko-KR" altLang="en-US" sz="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EDI</a:t>
                      </a:r>
                      <a:r>
                        <a:rPr lang="ko-KR" altLang="en-US" sz="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 및 기능개선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 사전 </a:t>
                      </a:r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TEST 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및 최종 연동 작업 진행</a:t>
                      </a:r>
                      <a:b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등록 프로그램 관련 개선 및 개발 진행 </a:t>
                      </a:r>
                      <a:b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추가 사항 개발 및 개선 진행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EDI: 9/23</a:t>
                      </a:r>
                      <a:br>
                        <a:rPr lang="en-US" altLang="ko-KR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</a:t>
                      </a:r>
                      <a:r>
                        <a:rPr lang="en-US" altLang="ko-KR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10/30</a:t>
                      </a:r>
                      <a:br>
                        <a:rPr lang="en-US" altLang="ko-KR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개선 </a:t>
                      </a:r>
                      <a:r>
                        <a:rPr lang="en-US" altLang="ko-KR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</a:t>
                      </a:r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진행 중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상세 뒷장</a:t>
                      </a:r>
                      <a:b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참조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AA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AA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AA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AA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22024756"/>
                  </a:ext>
                </a:extLst>
              </a:tr>
              <a:tr h="50612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생산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개선점관련 확인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소요량 관련 문제 </a:t>
                      </a:r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 IF 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관련 문제에 대한 해결 진행 예정</a:t>
                      </a:r>
                      <a:b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</a:t>
                      </a:r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소요량 처리 문제</a:t>
                      </a:r>
                      <a:b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</a:t>
                      </a:r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I/F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관련 처리 문제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 </a:t>
                      </a:r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</a:t>
                      </a: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상세 뒷장</a:t>
                      </a:r>
                      <a:b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참조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AA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7472214"/>
                  </a:ext>
                </a:extLst>
              </a:tr>
              <a:tr h="50612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구매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개선점관련 확인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개선작업 중인 내용 추가 검토 및 의견확인</a:t>
                      </a:r>
                      <a:b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</a:t>
                      </a:r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발주 </a:t>
                      </a:r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 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마감 </a:t>
                      </a:r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 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입고 부분 개선 작업 진행</a:t>
                      </a:r>
                      <a:b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</a:t>
                      </a:r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본사추가 개발 요청 내용 정리 예정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 </a:t>
                      </a:r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상세 뒷장</a:t>
                      </a:r>
                      <a:b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참조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AA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AA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740911"/>
                  </a:ext>
                </a:extLst>
              </a:tr>
              <a:tr h="37959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구매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외주일부기능셋업</a:t>
                      </a:r>
                      <a:endParaRPr lang="ko-KR" altLang="en-US" sz="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입고시 라벨 부착을 하기 위해 외부 슬리팅업체 기능 추가셋업</a:t>
                      </a:r>
                      <a:b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</a:t>
                      </a:r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현장파악 및 업무파악 작업예정</a:t>
                      </a:r>
                    </a:p>
                  </a:txBody>
                  <a:tcPr marL="0" marR="0" marT="0" marB="0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 </a:t>
                      </a:r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05</a:t>
                      </a: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42413067"/>
                  </a:ext>
                </a:extLst>
              </a:tr>
              <a:tr h="50612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생산</a:t>
                      </a:r>
                      <a:r>
                        <a:rPr lang="en-US" altLang="ko-KR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품질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AOI Rework Marking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AOI </a:t>
                      </a:r>
                      <a:r>
                        <a:rPr lang="ko-KR" altLang="en-U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과검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제품으로 인해 양품화 </a:t>
                      </a:r>
                      <a:r>
                        <a:rPr lang="ko-KR" altLang="en-U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작업시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Rework 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작업 필요</a:t>
                      </a:r>
                      <a:b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en-US" altLang="ko-KR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Markcing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프로그램 개발 및 일부 설비 투자 진행 필요</a:t>
                      </a:r>
                    </a:p>
                  </a:txBody>
                  <a:tcPr marL="0" marR="0" marT="0" marB="0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상세 뒷장</a:t>
                      </a:r>
                      <a:b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참조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AA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AA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81184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668084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B2CFDA17-68E3-4912-8660-096EABD31F5C}"/>
              </a:ext>
            </a:extLst>
          </p:cNvPr>
          <p:cNvSpPr txBox="1"/>
          <p:nvPr/>
        </p:nvSpPr>
        <p:spPr>
          <a:xfrm>
            <a:off x="163340" y="115363"/>
            <a:ext cx="3626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rgbClr val="002060"/>
                </a:solidFill>
                <a:latin typeface="+mj-ea"/>
                <a:ea typeface="+mj-ea"/>
              </a:rPr>
              <a:t>4</a:t>
            </a:r>
            <a:endParaRPr lang="ko-KR" altLang="en-US" sz="2400" b="1" dirty="0">
              <a:solidFill>
                <a:srgbClr val="002060"/>
              </a:solidFill>
              <a:latin typeface="+mj-ea"/>
              <a:ea typeface="+mj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48DD01D-6C1B-4932-B8AC-35AB91794DD6}"/>
              </a:ext>
            </a:extLst>
          </p:cNvPr>
          <p:cNvSpPr txBox="1"/>
          <p:nvPr/>
        </p:nvSpPr>
        <p:spPr>
          <a:xfrm>
            <a:off x="655542" y="135483"/>
            <a:ext cx="5539517" cy="43088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ko-KR" altLang="en-US" sz="2200" b="1" dirty="0">
                <a:solidFill>
                  <a:srgbClr val="002060"/>
                </a:solidFill>
                <a:latin typeface="+mj-ea"/>
                <a:ea typeface="+mj-ea"/>
              </a:rPr>
              <a:t>참고사항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18B2B4E-976A-40B0-B236-4811FD0B3F51}"/>
              </a:ext>
            </a:extLst>
          </p:cNvPr>
          <p:cNvSpPr txBox="1"/>
          <p:nvPr/>
        </p:nvSpPr>
        <p:spPr>
          <a:xfrm>
            <a:off x="241058" y="6612601"/>
            <a:ext cx="11336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작성자 </a:t>
            </a:r>
            <a:r>
              <a:rPr lang="en-US" altLang="ko-KR" sz="1100" dirty="0"/>
              <a:t>: </a:t>
            </a:r>
            <a:r>
              <a:rPr lang="ko-KR" altLang="en-US" sz="1100" dirty="0" err="1"/>
              <a:t>생산팀</a:t>
            </a:r>
            <a:endParaRPr lang="ko-KR" altLang="en-US" sz="1100" dirty="0"/>
          </a:p>
        </p:txBody>
      </p:sp>
      <p:sp>
        <p:nvSpPr>
          <p:cNvPr id="27" name="직사각형 26"/>
          <p:cNvSpPr/>
          <p:nvPr/>
        </p:nvSpPr>
        <p:spPr>
          <a:xfrm>
            <a:off x="344640" y="596010"/>
            <a:ext cx="33938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latin typeface="+mj-ea"/>
                <a:ea typeface="+mj-ea"/>
              </a:rPr>
              <a:t>1)</a:t>
            </a:r>
            <a:r>
              <a:rPr lang="ko-KR" altLang="en-US" sz="1600" b="1" dirty="0">
                <a:latin typeface="+mj-ea"/>
                <a:ea typeface="+mj-ea"/>
              </a:rPr>
              <a:t> 개발 예정 업무</a:t>
            </a:r>
            <a:r>
              <a:rPr lang="en-US" altLang="ko-KR" sz="1600" b="1" dirty="0">
                <a:latin typeface="+mj-ea"/>
                <a:ea typeface="+mj-ea"/>
              </a:rPr>
              <a:t>(1</a:t>
            </a:r>
            <a:r>
              <a:rPr lang="ko-KR" altLang="en-US" sz="1600" b="1" dirty="0">
                <a:latin typeface="+mj-ea"/>
                <a:ea typeface="+mj-ea"/>
              </a:rPr>
              <a:t>차 </a:t>
            </a:r>
            <a:r>
              <a:rPr lang="ko-KR" altLang="en-US" sz="1600" b="1" dirty="0" err="1">
                <a:latin typeface="+mj-ea"/>
                <a:ea typeface="+mj-ea"/>
              </a:rPr>
              <a:t>고도화작업</a:t>
            </a:r>
            <a:r>
              <a:rPr lang="en-US" altLang="ko-KR" sz="1600" b="1" dirty="0">
                <a:latin typeface="+mj-ea"/>
                <a:ea typeface="+mj-ea"/>
              </a:rPr>
              <a:t>)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9297490" y="1903009"/>
            <a:ext cx="2833550" cy="1061829"/>
          </a:xfrm>
          <a:prstGeom prst="rect">
            <a:avLst/>
          </a:prstGeom>
          <a:ln>
            <a:solidFill>
              <a:schemeClr val="accent5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latin typeface="+mj-ea"/>
                <a:ea typeface="+mj-ea"/>
              </a:rPr>
              <a:t>※ </a:t>
            </a:r>
            <a:r>
              <a:rPr lang="ko-KR" altLang="en-US" sz="1200" b="1" dirty="0">
                <a:latin typeface="+mj-ea"/>
                <a:ea typeface="+mj-ea"/>
              </a:rPr>
              <a:t>참고사항</a:t>
            </a:r>
            <a:endParaRPr lang="en-US" altLang="ko-KR" sz="1000" b="1" dirty="0">
              <a:latin typeface="+mj-ea"/>
              <a:ea typeface="+mj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>
                <a:latin typeface="+mj-ea"/>
                <a:ea typeface="+mj-ea"/>
              </a:rPr>
              <a:t>내부 미팅 및 업체 추가 미팅 진행 완료</a:t>
            </a:r>
            <a:endParaRPr lang="en-US" altLang="ko-KR" sz="1000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+mj-ea"/>
                <a:ea typeface="+mj-ea"/>
              </a:rPr>
              <a:t> </a:t>
            </a:r>
            <a:r>
              <a:rPr lang="ko-KR" altLang="en-US" sz="1000" dirty="0">
                <a:latin typeface="+mj-ea"/>
                <a:ea typeface="+mj-ea"/>
              </a:rPr>
              <a:t>→ 견적 및 설계 작업 진행 중</a:t>
            </a:r>
            <a:endParaRPr lang="en-US" altLang="ko-KR" sz="1000" dirty="0">
              <a:latin typeface="+mj-ea"/>
              <a:ea typeface="+mj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>
                <a:latin typeface="+mj-ea"/>
                <a:ea typeface="+mj-ea"/>
              </a:rPr>
              <a:t>추가 필요 내용에 대해서는 별도 내부 확인</a:t>
            </a:r>
            <a:endParaRPr lang="en-US" altLang="ko-KR" sz="1000" dirty="0">
              <a:latin typeface="+mj-ea"/>
              <a:ea typeface="+mj-ea"/>
            </a:endParaRPr>
          </a:p>
        </p:txBody>
      </p:sp>
      <p:sp>
        <p:nvSpPr>
          <p:cNvPr id="13" name="슬라이드 번호 개체 틀 3">
            <a:extLst>
              <a:ext uri="{FF2B5EF4-FFF2-40B4-BE49-F238E27FC236}">
                <a16:creationId xmlns:a16="http://schemas.microsoft.com/office/drawing/2014/main" id="{82A4E04B-0888-43EE-AE10-891D5FACE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299201" y="6574715"/>
            <a:ext cx="974997" cy="364195"/>
          </a:xfrm>
        </p:spPr>
        <p:txBody>
          <a:bodyPr/>
          <a:lstStyle/>
          <a:p>
            <a:r>
              <a:rPr lang="en-US" dirty="0"/>
              <a:t>12</a:t>
            </a:r>
          </a:p>
        </p:txBody>
      </p:sp>
      <p:pic>
        <p:nvPicPr>
          <p:cNvPr id="14" name="그림 13"/>
          <p:cNvPicPr>
            <a:picLocks noChangeAspect="1" noChangeArrowheads="1"/>
            <a:extLst>
              <a:ext uri="{84589F7E-364E-4C9E-8A38-B11213B215E9}">
                <a14:cameraTool xmlns:a14="http://schemas.microsoft.com/office/drawing/2010/main" cellRange="$B$30:$N$61"/>
              </a:ext>
            </a:extLst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4640" y="984727"/>
            <a:ext cx="8850030" cy="5589988"/>
          </a:xfrm>
          <a:prstGeom prst="rect">
            <a:avLst/>
          </a:prstGeom>
          <a:solidFill>
            <a:srgbClr xmlns:mc="http://schemas.openxmlformats.org/markup-compatibility/2006" xmlns:a14="http://schemas.microsoft.com/office/drawing/2010/main" val="FFFFFF" mc:Ignorable="a14" a14:legacySpreadsheetColorIndex="9"/>
          </a:solidFill>
          <a:ln w="9525">
            <a:noFill/>
            <a:miter lim="800000"/>
            <a:headEnd/>
            <a:tailEnd/>
          </a:ln>
        </p:spPr>
      </p:pic>
      <p:graphicFrame>
        <p:nvGraphicFramePr>
          <p:cNvPr id="3" name="개체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59255415"/>
              </p:ext>
            </p:extLst>
          </p:nvPr>
        </p:nvGraphicFramePr>
        <p:xfrm>
          <a:off x="9194670" y="1220153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showAsIcon="1" r:id="rId4" imgW="914400" imgH="771480" progId="Excel.Sheet.12">
                  <p:embed/>
                </p:oleObj>
              </mc:Choice>
              <mc:Fallback>
                <p:oleObj name="Worksheet" showAsIcon="1" r:id="rId4" imgW="914400" imgH="771480" progId="Excel.Sheet.12">
                  <p:embed/>
                  <p:pic>
                    <p:nvPicPr>
                      <p:cNvPr id="3" name="개체 2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194670" y="1220153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231556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B2CFDA17-68E3-4912-8660-096EABD31F5C}"/>
              </a:ext>
            </a:extLst>
          </p:cNvPr>
          <p:cNvSpPr txBox="1"/>
          <p:nvPr/>
        </p:nvSpPr>
        <p:spPr>
          <a:xfrm>
            <a:off x="163340" y="115363"/>
            <a:ext cx="3626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rgbClr val="002060"/>
                </a:solidFill>
                <a:latin typeface="+mj-ea"/>
                <a:ea typeface="+mj-ea"/>
              </a:rPr>
              <a:t>3</a:t>
            </a:r>
            <a:endParaRPr lang="ko-KR" altLang="en-US" sz="2400" b="1" dirty="0">
              <a:solidFill>
                <a:srgbClr val="002060"/>
              </a:solidFill>
              <a:latin typeface="+mj-ea"/>
              <a:ea typeface="+mj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48DD01D-6C1B-4932-B8AC-35AB91794DD6}"/>
              </a:ext>
            </a:extLst>
          </p:cNvPr>
          <p:cNvSpPr txBox="1"/>
          <p:nvPr/>
        </p:nvSpPr>
        <p:spPr>
          <a:xfrm>
            <a:off x="655542" y="135483"/>
            <a:ext cx="5539517" cy="43088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ko-KR" altLang="en-US" sz="2200" b="1" dirty="0">
                <a:solidFill>
                  <a:srgbClr val="002060"/>
                </a:solidFill>
                <a:latin typeface="+mj-ea"/>
                <a:ea typeface="+mj-ea"/>
              </a:rPr>
              <a:t>참고사항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18B2B4E-976A-40B0-B236-4811FD0B3F51}"/>
              </a:ext>
            </a:extLst>
          </p:cNvPr>
          <p:cNvSpPr txBox="1"/>
          <p:nvPr/>
        </p:nvSpPr>
        <p:spPr>
          <a:xfrm>
            <a:off x="241058" y="6612601"/>
            <a:ext cx="11336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작성자 </a:t>
            </a:r>
            <a:r>
              <a:rPr lang="en-US" altLang="ko-KR" sz="1100" dirty="0"/>
              <a:t>: </a:t>
            </a:r>
            <a:r>
              <a:rPr lang="ko-KR" altLang="en-US" sz="1100" dirty="0" err="1"/>
              <a:t>생산팀</a:t>
            </a:r>
            <a:endParaRPr lang="ko-KR" altLang="en-US" sz="1100" dirty="0"/>
          </a:p>
        </p:txBody>
      </p:sp>
      <p:sp>
        <p:nvSpPr>
          <p:cNvPr id="12" name="직사각형 11"/>
          <p:cNvSpPr/>
          <p:nvPr/>
        </p:nvSpPr>
        <p:spPr>
          <a:xfrm>
            <a:off x="-115662" y="914190"/>
            <a:ext cx="59674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latin typeface="+mj-ea"/>
                <a:ea typeface="+mj-ea"/>
              </a:rPr>
              <a:t>       </a:t>
            </a:r>
            <a:r>
              <a:rPr lang="ko-KR" altLang="en-US" sz="1200" b="1" dirty="0">
                <a:latin typeface="+mj-ea"/>
                <a:ea typeface="+mj-ea"/>
              </a:rPr>
              <a:t>  </a:t>
            </a:r>
            <a:r>
              <a:rPr lang="en-US" altLang="ko-KR" sz="1200" b="1" dirty="0">
                <a:latin typeface="+mj-ea"/>
                <a:ea typeface="+mj-ea"/>
              </a:rPr>
              <a:t>  </a:t>
            </a:r>
            <a:r>
              <a:rPr lang="ko-KR" altLang="en-US" sz="1200" b="1" dirty="0">
                <a:latin typeface="+mj-ea"/>
                <a:ea typeface="+mj-ea"/>
              </a:rPr>
              <a:t>▷ 예상 업무 스케줄</a:t>
            </a:r>
            <a:endParaRPr lang="en-US" altLang="ko-KR" sz="1200" b="1" dirty="0">
              <a:latin typeface="+mj-ea"/>
              <a:ea typeface="+mj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41058" y="577028"/>
            <a:ext cx="33938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latin typeface="+mj-ea"/>
                <a:ea typeface="+mj-ea"/>
              </a:rPr>
              <a:t>1)</a:t>
            </a:r>
            <a:r>
              <a:rPr lang="ko-KR" altLang="en-US" sz="1600" b="1" dirty="0">
                <a:latin typeface="+mj-ea"/>
                <a:ea typeface="+mj-ea"/>
              </a:rPr>
              <a:t> 개발 예정 업무</a:t>
            </a:r>
            <a:r>
              <a:rPr lang="en-US" altLang="ko-KR" sz="1600" b="1" dirty="0">
                <a:latin typeface="+mj-ea"/>
                <a:ea typeface="+mj-ea"/>
              </a:rPr>
              <a:t>(1</a:t>
            </a:r>
            <a:r>
              <a:rPr lang="ko-KR" altLang="en-US" sz="1600" b="1" dirty="0">
                <a:latin typeface="+mj-ea"/>
                <a:ea typeface="+mj-ea"/>
              </a:rPr>
              <a:t>차 </a:t>
            </a:r>
            <a:r>
              <a:rPr lang="ko-KR" altLang="en-US" sz="1600" b="1" dirty="0" err="1">
                <a:latin typeface="+mj-ea"/>
                <a:ea typeface="+mj-ea"/>
              </a:rPr>
              <a:t>고도화작업</a:t>
            </a:r>
            <a:r>
              <a:rPr lang="en-US" altLang="ko-KR" sz="1600" b="1" dirty="0">
                <a:latin typeface="+mj-ea"/>
                <a:ea typeface="+mj-ea"/>
              </a:rPr>
              <a:t>)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56660" y="5811552"/>
            <a:ext cx="7201390" cy="7550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>
                <a:latin typeface="+mj-ea"/>
                <a:ea typeface="+mj-ea"/>
              </a:rPr>
              <a:t>       </a:t>
            </a:r>
            <a:r>
              <a:rPr lang="ko-KR" altLang="en-US" sz="1000" dirty="0">
                <a:latin typeface="+mj-ea"/>
                <a:ea typeface="+mj-ea"/>
              </a:rPr>
              <a:t>  </a:t>
            </a:r>
            <a:r>
              <a:rPr lang="en-US" altLang="ko-KR" sz="1000" dirty="0">
                <a:latin typeface="+mj-ea"/>
                <a:ea typeface="+mj-ea"/>
              </a:rPr>
              <a:t>    - </a:t>
            </a:r>
            <a:r>
              <a:rPr lang="ko-KR" altLang="en-US" sz="1000" dirty="0">
                <a:latin typeface="+mj-ea"/>
                <a:ea typeface="+mj-ea"/>
              </a:rPr>
              <a:t>단발성으로 </a:t>
            </a:r>
            <a:r>
              <a:rPr lang="en-US" altLang="ko-KR" sz="1000" dirty="0">
                <a:latin typeface="+mj-ea"/>
                <a:ea typeface="+mj-ea"/>
              </a:rPr>
              <a:t>SR</a:t>
            </a:r>
            <a:r>
              <a:rPr lang="ko-KR" altLang="en-US" sz="1000" dirty="0">
                <a:latin typeface="+mj-ea"/>
                <a:ea typeface="+mj-ea"/>
              </a:rPr>
              <a:t>과제 전문업체 지속 미팅 진행</a:t>
            </a:r>
            <a:endParaRPr lang="en-US" altLang="ko-KR" sz="1000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+mj-ea"/>
                <a:ea typeface="+mj-ea"/>
              </a:rPr>
              <a:t>	   - </a:t>
            </a:r>
            <a:r>
              <a:rPr lang="ko-KR" altLang="en-US" sz="1000" dirty="0">
                <a:latin typeface="+mj-ea"/>
                <a:ea typeface="+mj-ea"/>
              </a:rPr>
              <a:t>개발내용 추가 그리드 작성하여 공유 진행 중 </a:t>
            </a:r>
            <a:r>
              <a:rPr lang="en-US" altLang="ko-KR" sz="1000" dirty="0">
                <a:latin typeface="+mj-ea"/>
                <a:ea typeface="+mj-ea"/>
              </a:rPr>
              <a:t>– </a:t>
            </a:r>
            <a:r>
              <a:rPr lang="ko-KR" altLang="en-US" sz="1000" dirty="0">
                <a:latin typeface="+mj-ea"/>
                <a:ea typeface="+mj-ea"/>
              </a:rPr>
              <a:t>해당관련 지속 미팅 및 내용 교류하여 개발 사전작업 진행예정</a:t>
            </a:r>
            <a:endParaRPr lang="en-US" altLang="ko-KR" sz="1000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+mj-ea"/>
                <a:ea typeface="+mj-ea"/>
              </a:rPr>
              <a:t>             - </a:t>
            </a:r>
            <a:r>
              <a:rPr lang="ko-KR" altLang="en-US" sz="1000" dirty="0">
                <a:latin typeface="+mj-ea"/>
                <a:ea typeface="+mj-ea"/>
              </a:rPr>
              <a:t>단발성으로 견적 조정 작업 진행 중 </a:t>
            </a:r>
            <a:r>
              <a:rPr lang="en-US" altLang="ko-KR" sz="1000" dirty="0">
                <a:latin typeface="+mj-ea"/>
                <a:ea typeface="+mj-ea"/>
              </a:rPr>
              <a:t>– </a:t>
            </a:r>
            <a:r>
              <a:rPr lang="ko-KR" altLang="en-US" sz="1000" dirty="0">
                <a:latin typeface="+mj-ea"/>
                <a:ea typeface="+mj-ea"/>
              </a:rPr>
              <a:t>차주 중 기안 상신 진행예정</a:t>
            </a:r>
            <a:endParaRPr lang="en-US" altLang="ko-KR" sz="1000" dirty="0">
              <a:latin typeface="+mj-ea"/>
              <a:ea typeface="+mj-ea"/>
            </a:endParaRPr>
          </a:p>
        </p:txBody>
      </p:sp>
      <p:sp>
        <p:nvSpPr>
          <p:cNvPr id="2" name="슬라이드 번호 개체 틀 3">
            <a:extLst>
              <a:ext uri="{FF2B5EF4-FFF2-40B4-BE49-F238E27FC236}">
                <a16:creationId xmlns:a16="http://schemas.microsoft.com/office/drawing/2014/main" id="{54F49694-B8E2-B004-3FA2-0C099FD26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299201" y="6574715"/>
            <a:ext cx="974997" cy="364195"/>
          </a:xfrm>
        </p:spPr>
        <p:txBody>
          <a:bodyPr/>
          <a:lstStyle/>
          <a:p>
            <a:r>
              <a:rPr lang="en-US" dirty="0"/>
              <a:t>13</a:t>
            </a: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89C48ECA-0F77-D397-434C-0A23C18458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9270794"/>
              </p:ext>
            </p:extLst>
          </p:nvPr>
        </p:nvGraphicFramePr>
        <p:xfrm>
          <a:off x="83106" y="1283522"/>
          <a:ext cx="12043376" cy="4519948"/>
        </p:xfrm>
        <a:graphic>
          <a:graphicData uri="http://schemas.openxmlformats.org/drawingml/2006/table">
            <a:tbl>
              <a:tblPr/>
              <a:tblGrid>
                <a:gridCol w="942389">
                  <a:extLst>
                    <a:ext uri="{9D8B030D-6E8A-4147-A177-3AD203B41FA5}">
                      <a16:colId xmlns:a16="http://schemas.microsoft.com/office/drawing/2014/main" val="1230453850"/>
                    </a:ext>
                  </a:extLst>
                </a:gridCol>
                <a:gridCol w="1430865">
                  <a:extLst>
                    <a:ext uri="{9D8B030D-6E8A-4147-A177-3AD203B41FA5}">
                      <a16:colId xmlns:a16="http://schemas.microsoft.com/office/drawing/2014/main" val="458265128"/>
                    </a:ext>
                  </a:extLst>
                </a:gridCol>
                <a:gridCol w="460482">
                  <a:extLst>
                    <a:ext uri="{9D8B030D-6E8A-4147-A177-3AD203B41FA5}">
                      <a16:colId xmlns:a16="http://schemas.microsoft.com/office/drawing/2014/main" val="354933567"/>
                    </a:ext>
                  </a:extLst>
                </a:gridCol>
                <a:gridCol w="460482">
                  <a:extLst>
                    <a:ext uri="{9D8B030D-6E8A-4147-A177-3AD203B41FA5}">
                      <a16:colId xmlns:a16="http://schemas.microsoft.com/office/drawing/2014/main" val="3024112901"/>
                    </a:ext>
                  </a:extLst>
                </a:gridCol>
                <a:gridCol w="460482">
                  <a:extLst>
                    <a:ext uri="{9D8B030D-6E8A-4147-A177-3AD203B41FA5}">
                      <a16:colId xmlns:a16="http://schemas.microsoft.com/office/drawing/2014/main" val="163616708"/>
                    </a:ext>
                  </a:extLst>
                </a:gridCol>
                <a:gridCol w="460482">
                  <a:extLst>
                    <a:ext uri="{9D8B030D-6E8A-4147-A177-3AD203B41FA5}">
                      <a16:colId xmlns:a16="http://schemas.microsoft.com/office/drawing/2014/main" val="249248283"/>
                    </a:ext>
                  </a:extLst>
                </a:gridCol>
                <a:gridCol w="460482">
                  <a:extLst>
                    <a:ext uri="{9D8B030D-6E8A-4147-A177-3AD203B41FA5}">
                      <a16:colId xmlns:a16="http://schemas.microsoft.com/office/drawing/2014/main" val="1246249056"/>
                    </a:ext>
                  </a:extLst>
                </a:gridCol>
                <a:gridCol w="460482">
                  <a:extLst>
                    <a:ext uri="{9D8B030D-6E8A-4147-A177-3AD203B41FA5}">
                      <a16:colId xmlns:a16="http://schemas.microsoft.com/office/drawing/2014/main" val="2559305337"/>
                    </a:ext>
                  </a:extLst>
                </a:gridCol>
                <a:gridCol w="460482">
                  <a:extLst>
                    <a:ext uri="{9D8B030D-6E8A-4147-A177-3AD203B41FA5}">
                      <a16:colId xmlns:a16="http://schemas.microsoft.com/office/drawing/2014/main" val="3214912135"/>
                    </a:ext>
                  </a:extLst>
                </a:gridCol>
                <a:gridCol w="460482">
                  <a:extLst>
                    <a:ext uri="{9D8B030D-6E8A-4147-A177-3AD203B41FA5}">
                      <a16:colId xmlns:a16="http://schemas.microsoft.com/office/drawing/2014/main" val="224354007"/>
                    </a:ext>
                  </a:extLst>
                </a:gridCol>
                <a:gridCol w="460482">
                  <a:extLst>
                    <a:ext uri="{9D8B030D-6E8A-4147-A177-3AD203B41FA5}">
                      <a16:colId xmlns:a16="http://schemas.microsoft.com/office/drawing/2014/main" val="659115878"/>
                    </a:ext>
                  </a:extLst>
                </a:gridCol>
                <a:gridCol w="460482">
                  <a:extLst>
                    <a:ext uri="{9D8B030D-6E8A-4147-A177-3AD203B41FA5}">
                      <a16:colId xmlns:a16="http://schemas.microsoft.com/office/drawing/2014/main" val="599351224"/>
                    </a:ext>
                  </a:extLst>
                </a:gridCol>
                <a:gridCol w="460482">
                  <a:extLst>
                    <a:ext uri="{9D8B030D-6E8A-4147-A177-3AD203B41FA5}">
                      <a16:colId xmlns:a16="http://schemas.microsoft.com/office/drawing/2014/main" val="3394602389"/>
                    </a:ext>
                  </a:extLst>
                </a:gridCol>
                <a:gridCol w="460482">
                  <a:extLst>
                    <a:ext uri="{9D8B030D-6E8A-4147-A177-3AD203B41FA5}">
                      <a16:colId xmlns:a16="http://schemas.microsoft.com/office/drawing/2014/main" val="1704533220"/>
                    </a:ext>
                  </a:extLst>
                </a:gridCol>
                <a:gridCol w="460482">
                  <a:extLst>
                    <a:ext uri="{9D8B030D-6E8A-4147-A177-3AD203B41FA5}">
                      <a16:colId xmlns:a16="http://schemas.microsoft.com/office/drawing/2014/main" val="570667690"/>
                    </a:ext>
                  </a:extLst>
                </a:gridCol>
                <a:gridCol w="460482">
                  <a:extLst>
                    <a:ext uri="{9D8B030D-6E8A-4147-A177-3AD203B41FA5}">
                      <a16:colId xmlns:a16="http://schemas.microsoft.com/office/drawing/2014/main" val="583651841"/>
                    </a:ext>
                  </a:extLst>
                </a:gridCol>
                <a:gridCol w="460482">
                  <a:extLst>
                    <a:ext uri="{9D8B030D-6E8A-4147-A177-3AD203B41FA5}">
                      <a16:colId xmlns:a16="http://schemas.microsoft.com/office/drawing/2014/main" val="4150736974"/>
                    </a:ext>
                  </a:extLst>
                </a:gridCol>
                <a:gridCol w="460482">
                  <a:extLst>
                    <a:ext uri="{9D8B030D-6E8A-4147-A177-3AD203B41FA5}">
                      <a16:colId xmlns:a16="http://schemas.microsoft.com/office/drawing/2014/main" val="2281874886"/>
                    </a:ext>
                  </a:extLst>
                </a:gridCol>
                <a:gridCol w="460482">
                  <a:extLst>
                    <a:ext uri="{9D8B030D-6E8A-4147-A177-3AD203B41FA5}">
                      <a16:colId xmlns:a16="http://schemas.microsoft.com/office/drawing/2014/main" val="1638998368"/>
                    </a:ext>
                  </a:extLst>
                </a:gridCol>
                <a:gridCol w="460482">
                  <a:extLst>
                    <a:ext uri="{9D8B030D-6E8A-4147-A177-3AD203B41FA5}">
                      <a16:colId xmlns:a16="http://schemas.microsoft.com/office/drawing/2014/main" val="3161852286"/>
                    </a:ext>
                  </a:extLst>
                </a:gridCol>
                <a:gridCol w="460482">
                  <a:extLst>
                    <a:ext uri="{9D8B030D-6E8A-4147-A177-3AD203B41FA5}">
                      <a16:colId xmlns:a16="http://schemas.microsoft.com/office/drawing/2014/main" val="91831942"/>
                    </a:ext>
                  </a:extLst>
                </a:gridCol>
                <a:gridCol w="460482">
                  <a:extLst>
                    <a:ext uri="{9D8B030D-6E8A-4147-A177-3AD203B41FA5}">
                      <a16:colId xmlns:a16="http://schemas.microsoft.com/office/drawing/2014/main" val="3148676035"/>
                    </a:ext>
                  </a:extLst>
                </a:gridCol>
                <a:gridCol w="460482">
                  <a:extLst>
                    <a:ext uri="{9D8B030D-6E8A-4147-A177-3AD203B41FA5}">
                      <a16:colId xmlns:a16="http://schemas.microsoft.com/office/drawing/2014/main" val="3771120653"/>
                    </a:ext>
                  </a:extLst>
                </a:gridCol>
              </a:tblGrid>
              <a:tr h="222544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내용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  <a:r>
                        <a:rPr lang="ko-KR" alt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r>
                        <a:rPr lang="en-US" altLang="ko-KR" sz="9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r>
                        <a:rPr lang="ko-KR" alt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r>
                        <a:rPr lang="en-US" altLang="ko-KR" sz="9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r>
                        <a:rPr lang="en-US" altLang="ko-KR" sz="9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r>
                        <a:rPr lang="en-US" altLang="ko-KR" sz="9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r>
                        <a:rPr lang="ko-KR" alt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r>
                        <a:rPr lang="ko-KR" alt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r>
                        <a:rPr lang="en-US" altLang="ko-KR" sz="9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r>
                        <a:rPr lang="ko-KR" alt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r>
                        <a:rPr lang="en-US" altLang="ko-KR" sz="9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r>
                        <a:rPr lang="ko-KR" alt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r>
                        <a:rPr lang="en-US" altLang="ko-KR" sz="9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ko-KR" alt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r>
                        <a:rPr lang="ko-KR" alt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r>
                        <a:rPr lang="en-US" altLang="ko-KR" sz="9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r>
                        <a:rPr lang="ko-KR" alt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r>
                        <a:rPr lang="ko-KR" alt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r>
                        <a:rPr lang="en-US" altLang="ko-KR" sz="9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r>
                        <a:rPr lang="ko-KR" alt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r>
                        <a:rPr lang="en-US" altLang="ko-KR" sz="9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r>
                        <a:rPr lang="ko-KR" alt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r>
                        <a:rPr lang="en-US" altLang="ko-KR" sz="9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ko-KR" alt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r>
                        <a:rPr lang="ko-KR" alt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r>
                        <a:rPr lang="en-US" altLang="ko-KR" sz="9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r>
                        <a:rPr lang="ko-KR" alt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r>
                        <a:rPr lang="en-US" altLang="ko-KR" sz="9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r>
                        <a:rPr lang="en-US" altLang="ko-KR" sz="9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r>
                        <a:rPr lang="en-US" altLang="ko-KR" sz="9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ko-KR" alt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r>
                        <a:rPr lang="en-US" altLang="ko-KR" sz="9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r>
                        <a:rPr lang="ko-KR" alt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r>
                        <a:rPr lang="en-US" altLang="ko-KR" sz="9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r>
                        <a:rPr lang="ko-KR" alt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r>
                        <a:rPr lang="en-US" altLang="ko-KR" sz="9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r>
                        <a:rPr lang="en-US" altLang="ko-KR" sz="9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r>
                        <a:rPr lang="en-US" altLang="ko-KR" sz="9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ko-KR" alt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r>
                        <a:rPr lang="en-US" altLang="ko-KR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r>
                        <a:rPr lang="ko-KR" altLang="en-US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6190569"/>
                  </a:ext>
                </a:extLst>
              </a:tr>
              <a:tr h="358117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개발내용정리</a:t>
                      </a:r>
                      <a:b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추가</a:t>
                      </a:r>
                      <a:r>
                        <a:rPr lang="en-US" altLang="ko-KR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추가필요내용접수</a:t>
                      </a:r>
                      <a:b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비나</a:t>
                      </a:r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본사연동</a:t>
                      </a:r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결산관련</a:t>
                      </a:r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AAA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7255990"/>
                  </a:ext>
                </a:extLst>
              </a:tr>
              <a:tr h="358117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업체미팅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추가미팅진행</a:t>
                      </a:r>
                      <a:b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신규업체소싱</a:t>
                      </a:r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AAA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AAA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AAA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5623616"/>
                  </a:ext>
                </a:extLst>
              </a:tr>
              <a:tr h="358117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최종 견적 및</a:t>
                      </a:r>
                      <a:b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업체선정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업체별 단가 및</a:t>
                      </a:r>
                      <a:b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실력치</a:t>
                      </a:r>
                      <a:r>
                        <a:rPr lang="en-US" altLang="ko-KR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대응수준 비교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AAA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AAA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AAA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AAA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AAA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AAA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7769167"/>
                  </a:ext>
                </a:extLst>
              </a:tr>
              <a:tr h="358117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견적기안상신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단건별 상신관련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07556193"/>
                  </a:ext>
                </a:extLst>
              </a:tr>
              <a:tr h="358117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개발진행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사전 관련 내용</a:t>
                      </a:r>
                      <a:b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미팅 및 교육진행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AAA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AAA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AAA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AAA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5422413"/>
                  </a:ext>
                </a:extLst>
              </a:tr>
              <a:tr h="358117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구매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슬리팅</a:t>
                      </a:r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기능개선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AAA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AAA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8707796"/>
                  </a:ext>
                </a:extLst>
              </a:tr>
              <a:tr h="35811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입고 </a:t>
                      </a:r>
                      <a:r>
                        <a:rPr lang="en-US" altLang="ko-KR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 </a:t>
                      </a:r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발주프로그램개선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965080"/>
                  </a:ext>
                </a:extLst>
              </a:tr>
              <a:tr h="358117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 및 결산관련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4321680"/>
                  </a:ext>
                </a:extLst>
              </a:tr>
              <a:tr h="35811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별도 유효기간적용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1137873"/>
                  </a:ext>
                </a:extLst>
              </a:tr>
              <a:tr h="358117">
                <a:tc rowSpan="3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생산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투입간 </a:t>
                      </a:r>
                      <a:r>
                        <a:rPr lang="en-US" altLang="ko-KR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LOSS </a:t>
                      </a:r>
                      <a:r>
                        <a:rPr lang="ko-KR" altLang="en-US" sz="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처리및</a:t>
                      </a:r>
                      <a:b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환입처리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27401731"/>
                  </a:ext>
                </a:extLst>
              </a:tr>
              <a:tr h="35811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실적에러</a:t>
                      </a:r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및</a:t>
                      </a:r>
                      <a:b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공정변경 </a:t>
                      </a:r>
                      <a:r>
                        <a:rPr lang="en-US" altLang="ko-KR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LOT </a:t>
                      </a:r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분할관련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8131006"/>
                  </a:ext>
                </a:extLst>
              </a:tr>
              <a:tr h="35811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PWA</a:t>
                      </a:r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기준 유효일체크</a:t>
                      </a:r>
                      <a:b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투입방지 기능추가 및 강화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17096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426800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B2CFDA17-68E3-4912-8660-096EABD31F5C}"/>
              </a:ext>
            </a:extLst>
          </p:cNvPr>
          <p:cNvSpPr txBox="1"/>
          <p:nvPr/>
        </p:nvSpPr>
        <p:spPr>
          <a:xfrm>
            <a:off x="163340" y="115363"/>
            <a:ext cx="3626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rgbClr val="002060"/>
                </a:solidFill>
                <a:latin typeface="+mj-ea"/>
                <a:ea typeface="+mj-ea"/>
              </a:rPr>
              <a:t>3</a:t>
            </a:r>
            <a:endParaRPr lang="ko-KR" altLang="en-US" sz="2400" b="1" dirty="0">
              <a:solidFill>
                <a:srgbClr val="002060"/>
              </a:solidFill>
              <a:latin typeface="+mj-ea"/>
              <a:ea typeface="+mj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48DD01D-6C1B-4932-B8AC-35AB91794DD6}"/>
              </a:ext>
            </a:extLst>
          </p:cNvPr>
          <p:cNvSpPr txBox="1"/>
          <p:nvPr/>
        </p:nvSpPr>
        <p:spPr>
          <a:xfrm>
            <a:off x="655542" y="135483"/>
            <a:ext cx="5539517" cy="43088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ko-KR" altLang="en-US" sz="2200" b="1" dirty="0">
                <a:solidFill>
                  <a:srgbClr val="002060"/>
                </a:solidFill>
                <a:latin typeface="+mj-ea"/>
                <a:ea typeface="+mj-ea"/>
              </a:rPr>
              <a:t>참고사항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18B2B4E-976A-40B0-B236-4811FD0B3F51}"/>
              </a:ext>
            </a:extLst>
          </p:cNvPr>
          <p:cNvSpPr txBox="1"/>
          <p:nvPr/>
        </p:nvSpPr>
        <p:spPr>
          <a:xfrm>
            <a:off x="241058" y="6612601"/>
            <a:ext cx="11336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작성자 </a:t>
            </a:r>
            <a:r>
              <a:rPr lang="en-US" altLang="ko-KR" sz="1100" dirty="0"/>
              <a:t>: </a:t>
            </a:r>
            <a:r>
              <a:rPr lang="ko-KR" altLang="en-US" sz="1100" dirty="0" err="1"/>
              <a:t>생산팀</a:t>
            </a:r>
            <a:endParaRPr lang="ko-KR" altLang="en-US" sz="1100" dirty="0"/>
          </a:p>
        </p:txBody>
      </p:sp>
      <p:sp>
        <p:nvSpPr>
          <p:cNvPr id="27" name="직사각형 26"/>
          <p:cNvSpPr/>
          <p:nvPr/>
        </p:nvSpPr>
        <p:spPr>
          <a:xfrm>
            <a:off x="344640" y="561174"/>
            <a:ext cx="25122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latin typeface="+mj-ea"/>
                <a:ea typeface="+mj-ea"/>
              </a:rPr>
              <a:t>2)</a:t>
            </a:r>
            <a:r>
              <a:rPr lang="ko-KR" altLang="en-US" sz="1600" b="1" dirty="0">
                <a:latin typeface="+mj-ea"/>
                <a:ea typeface="+mj-ea"/>
              </a:rPr>
              <a:t> </a:t>
            </a:r>
            <a:r>
              <a:rPr lang="ko-KR" altLang="en-US" sz="1600" b="1" dirty="0" err="1">
                <a:latin typeface="+mj-ea"/>
                <a:ea typeface="+mj-ea"/>
              </a:rPr>
              <a:t>선합지</a:t>
            </a:r>
            <a:r>
              <a:rPr lang="ko-KR" altLang="en-US" sz="1600" b="1" dirty="0">
                <a:latin typeface="+mj-ea"/>
                <a:ea typeface="+mj-ea"/>
              </a:rPr>
              <a:t> 개발 예상 일정</a:t>
            </a:r>
            <a:endParaRPr lang="en-US" altLang="ko-KR" sz="1600" b="1" dirty="0">
              <a:latin typeface="+mj-ea"/>
              <a:ea typeface="+mj-ea"/>
            </a:endParaRPr>
          </a:p>
        </p:txBody>
      </p:sp>
      <p:sp>
        <p:nvSpPr>
          <p:cNvPr id="8" name="슬라이드 번호 개체 틀 3">
            <a:extLst>
              <a:ext uri="{FF2B5EF4-FFF2-40B4-BE49-F238E27FC236}">
                <a16:creationId xmlns:a16="http://schemas.microsoft.com/office/drawing/2014/main" id="{82A4E04B-0888-43EE-AE10-891D5FACE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299201" y="6574715"/>
            <a:ext cx="974997" cy="364195"/>
          </a:xfrm>
        </p:spPr>
        <p:txBody>
          <a:bodyPr/>
          <a:lstStyle/>
          <a:p>
            <a:r>
              <a:rPr lang="en-US" dirty="0"/>
              <a:t>14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163339" y="4563879"/>
            <a:ext cx="5242471" cy="985911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b="1" dirty="0">
                <a:latin typeface="+mj-ea"/>
                <a:ea typeface="+mj-ea"/>
              </a:rPr>
              <a:t>※</a:t>
            </a:r>
            <a:r>
              <a:rPr lang="ko-KR" altLang="en-US" sz="1000" b="1" dirty="0">
                <a:latin typeface="+mj-ea"/>
                <a:ea typeface="+mj-ea"/>
              </a:rPr>
              <a:t> 참고사항</a:t>
            </a:r>
            <a:endParaRPr lang="en-US" altLang="ko-KR" sz="1000" b="1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+mj-ea"/>
                <a:ea typeface="+mj-ea"/>
              </a:rPr>
              <a:t>.- </a:t>
            </a:r>
            <a:r>
              <a:rPr lang="ko-KR" altLang="en-US" sz="1000" dirty="0">
                <a:latin typeface="+mj-ea"/>
                <a:ea typeface="+mj-ea"/>
              </a:rPr>
              <a:t>전환 운영간 문제 사항 발생으로 개선 작업 진행 중</a:t>
            </a:r>
            <a:endParaRPr lang="en-US" altLang="ko-KR" sz="1000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+mj-ea"/>
                <a:ea typeface="+mj-ea"/>
              </a:rPr>
              <a:t>.- </a:t>
            </a:r>
            <a:r>
              <a:rPr lang="ko-KR" altLang="en-US" sz="1000" dirty="0">
                <a:latin typeface="+mj-ea"/>
                <a:ea typeface="+mj-ea"/>
              </a:rPr>
              <a:t>일반 조회화면 구축 완료 </a:t>
            </a:r>
            <a:r>
              <a:rPr lang="en-US" altLang="ko-KR" sz="1000" dirty="0">
                <a:latin typeface="+mj-ea"/>
                <a:ea typeface="+mj-ea"/>
              </a:rPr>
              <a:t>– </a:t>
            </a:r>
            <a:r>
              <a:rPr lang="ko-KR" altLang="en-US" sz="1000" dirty="0">
                <a:latin typeface="+mj-ea"/>
                <a:ea typeface="+mj-ea"/>
              </a:rPr>
              <a:t>세부 조회화면 디테일 수정 작업 진행 필요</a:t>
            </a:r>
            <a:endParaRPr lang="en-US" altLang="ko-KR" sz="1000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+mj-ea"/>
                <a:ea typeface="+mj-ea"/>
              </a:rPr>
              <a:t>.- </a:t>
            </a:r>
            <a:r>
              <a:rPr lang="ko-KR" altLang="en-US" sz="1000" dirty="0">
                <a:latin typeface="+mj-ea"/>
                <a:ea typeface="+mj-ea"/>
              </a:rPr>
              <a:t>추가 조회 화면 구축 작업 진행 중</a:t>
            </a:r>
            <a:endParaRPr lang="en-US" altLang="ko-KR" sz="1000" dirty="0">
              <a:latin typeface="+mj-ea"/>
              <a:ea typeface="+mj-ea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1D6AE9AC-CCB5-2897-37A9-3BEDBD10B3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9038177"/>
              </p:ext>
            </p:extLst>
          </p:nvPr>
        </p:nvGraphicFramePr>
        <p:xfrm>
          <a:off x="163339" y="965229"/>
          <a:ext cx="11873327" cy="3466092"/>
        </p:xfrm>
        <a:graphic>
          <a:graphicData uri="http://schemas.openxmlformats.org/drawingml/2006/table">
            <a:tbl>
              <a:tblPr/>
              <a:tblGrid>
                <a:gridCol w="757871">
                  <a:extLst>
                    <a:ext uri="{9D8B030D-6E8A-4147-A177-3AD203B41FA5}">
                      <a16:colId xmlns:a16="http://schemas.microsoft.com/office/drawing/2014/main" val="3265685837"/>
                    </a:ext>
                  </a:extLst>
                </a:gridCol>
                <a:gridCol w="505248">
                  <a:extLst>
                    <a:ext uri="{9D8B030D-6E8A-4147-A177-3AD203B41FA5}">
                      <a16:colId xmlns:a16="http://schemas.microsoft.com/office/drawing/2014/main" val="2375263907"/>
                    </a:ext>
                  </a:extLst>
                </a:gridCol>
                <a:gridCol w="378936">
                  <a:extLst>
                    <a:ext uri="{9D8B030D-6E8A-4147-A177-3AD203B41FA5}">
                      <a16:colId xmlns:a16="http://schemas.microsoft.com/office/drawing/2014/main" val="1242315602"/>
                    </a:ext>
                  </a:extLst>
                </a:gridCol>
                <a:gridCol w="378936">
                  <a:extLst>
                    <a:ext uri="{9D8B030D-6E8A-4147-A177-3AD203B41FA5}">
                      <a16:colId xmlns:a16="http://schemas.microsoft.com/office/drawing/2014/main" val="496660358"/>
                    </a:ext>
                  </a:extLst>
                </a:gridCol>
                <a:gridCol w="378936">
                  <a:extLst>
                    <a:ext uri="{9D8B030D-6E8A-4147-A177-3AD203B41FA5}">
                      <a16:colId xmlns:a16="http://schemas.microsoft.com/office/drawing/2014/main" val="4054315729"/>
                    </a:ext>
                  </a:extLst>
                </a:gridCol>
                <a:gridCol w="378936">
                  <a:extLst>
                    <a:ext uri="{9D8B030D-6E8A-4147-A177-3AD203B41FA5}">
                      <a16:colId xmlns:a16="http://schemas.microsoft.com/office/drawing/2014/main" val="3862232015"/>
                    </a:ext>
                  </a:extLst>
                </a:gridCol>
                <a:gridCol w="378936">
                  <a:extLst>
                    <a:ext uri="{9D8B030D-6E8A-4147-A177-3AD203B41FA5}">
                      <a16:colId xmlns:a16="http://schemas.microsoft.com/office/drawing/2014/main" val="1727154891"/>
                    </a:ext>
                  </a:extLst>
                </a:gridCol>
                <a:gridCol w="378936">
                  <a:extLst>
                    <a:ext uri="{9D8B030D-6E8A-4147-A177-3AD203B41FA5}">
                      <a16:colId xmlns:a16="http://schemas.microsoft.com/office/drawing/2014/main" val="2105235000"/>
                    </a:ext>
                  </a:extLst>
                </a:gridCol>
                <a:gridCol w="378936">
                  <a:extLst>
                    <a:ext uri="{9D8B030D-6E8A-4147-A177-3AD203B41FA5}">
                      <a16:colId xmlns:a16="http://schemas.microsoft.com/office/drawing/2014/main" val="3571929464"/>
                    </a:ext>
                  </a:extLst>
                </a:gridCol>
                <a:gridCol w="378936">
                  <a:extLst>
                    <a:ext uri="{9D8B030D-6E8A-4147-A177-3AD203B41FA5}">
                      <a16:colId xmlns:a16="http://schemas.microsoft.com/office/drawing/2014/main" val="2205786433"/>
                    </a:ext>
                  </a:extLst>
                </a:gridCol>
                <a:gridCol w="378936">
                  <a:extLst>
                    <a:ext uri="{9D8B030D-6E8A-4147-A177-3AD203B41FA5}">
                      <a16:colId xmlns:a16="http://schemas.microsoft.com/office/drawing/2014/main" val="2953630328"/>
                    </a:ext>
                  </a:extLst>
                </a:gridCol>
                <a:gridCol w="378936">
                  <a:extLst>
                    <a:ext uri="{9D8B030D-6E8A-4147-A177-3AD203B41FA5}">
                      <a16:colId xmlns:a16="http://schemas.microsoft.com/office/drawing/2014/main" val="1975210870"/>
                    </a:ext>
                  </a:extLst>
                </a:gridCol>
                <a:gridCol w="378936">
                  <a:extLst>
                    <a:ext uri="{9D8B030D-6E8A-4147-A177-3AD203B41FA5}">
                      <a16:colId xmlns:a16="http://schemas.microsoft.com/office/drawing/2014/main" val="1639280529"/>
                    </a:ext>
                  </a:extLst>
                </a:gridCol>
                <a:gridCol w="378936">
                  <a:extLst>
                    <a:ext uri="{9D8B030D-6E8A-4147-A177-3AD203B41FA5}">
                      <a16:colId xmlns:a16="http://schemas.microsoft.com/office/drawing/2014/main" val="1150249875"/>
                    </a:ext>
                  </a:extLst>
                </a:gridCol>
                <a:gridCol w="378936">
                  <a:extLst>
                    <a:ext uri="{9D8B030D-6E8A-4147-A177-3AD203B41FA5}">
                      <a16:colId xmlns:a16="http://schemas.microsoft.com/office/drawing/2014/main" val="2318623277"/>
                    </a:ext>
                  </a:extLst>
                </a:gridCol>
                <a:gridCol w="378936">
                  <a:extLst>
                    <a:ext uri="{9D8B030D-6E8A-4147-A177-3AD203B41FA5}">
                      <a16:colId xmlns:a16="http://schemas.microsoft.com/office/drawing/2014/main" val="1168115062"/>
                    </a:ext>
                  </a:extLst>
                </a:gridCol>
                <a:gridCol w="378936">
                  <a:extLst>
                    <a:ext uri="{9D8B030D-6E8A-4147-A177-3AD203B41FA5}">
                      <a16:colId xmlns:a16="http://schemas.microsoft.com/office/drawing/2014/main" val="2345117750"/>
                    </a:ext>
                  </a:extLst>
                </a:gridCol>
                <a:gridCol w="378936">
                  <a:extLst>
                    <a:ext uri="{9D8B030D-6E8A-4147-A177-3AD203B41FA5}">
                      <a16:colId xmlns:a16="http://schemas.microsoft.com/office/drawing/2014/main" val="1459305513"/>
                    </a:ext>
                  </a:extLst>
                </a:gridCol>
                <a:gridCol w="378936">
                  <a:extLst>
                    <a:ext uri="{9D8B030D-6E8A-4147-A177-3AD203B41FA5}">
                      <a16:colId xmlns:a16="http://schemas.microsoft.com/office/drawing/2014/main" val="176059295"/>
                    </a:ext>
                  </a:extLst>
                </a:gridCol>
                <a:gridCol w="378936">
                  <a:extLst>
                    <a:ext uri="{9D8B030D-6E8A-4147-A177-3AD203B41FA5}">
                      <a16:colId xmlns:a16="http://schemas.microsoft.com/office/drawing/2014/main" val="692112201"/>
                    </a:ext>
                  </a:extLst>
                </a:gridCol>
                <a:gridCol w="378936">
                  <a:extLst>
                    <a:ext uri="{9D8B030D-6E8A-4147-A177-3AD203B41FA5}">
                      <a16:colId xmlns:a16="http://schemas.microsoft.com/office/drawing/2014/main" val="3160860259"/>
                    </a:ext>
                  </a:extLst>
                </a:gridCol>
                <a:gridCol w="378936">
                  <a:extLst>
                    <a:ext uri="{9D8B030D-6E8A-4147-A177-3AD203B41FA5}">
                      <a16:colId xmlns:a16="http://schemas.microsoft.com/office/drawing/2014/main" val="496193863"/>
                    </a:ext>
                  </a:extLst>
                </a:gridCol>
                <a:gridCol w="378936">
                  <a:extLst>
                    <a:ext uri="{9D8B030D-6E8A-4147-A177-3AD203B41FA5}">
                      <a16:colId xmlns:a16="http://schemas.microsoft.com/office/drawing/2014/main" val="55463876"/>
                    </a:ext>
                  </a:extLst>
                </a:gridCol>
                <a:gridCol w="378936">
                  <a:extLst>
                    <a:ext uri="{9D8B030D-6E8A-4147-A177-3AD203B41FA5}">
                      <a16:colId xmlns:a16="http://schemas.microsoft.com/office/drawing/2014/main" val="2787695623"/>
                    </a:ext>
                  </a:extLst>
                </a:gridCol>
                <a:gridCol w="378936">
                  <a:extLst>
                    <a:ext uri="{9D8B030D-6E8A-4147-A177-3AD203B41FA5}">
                      <a16:colId xmlns:a16="http://schemas.microsoft.com/office/drawing/2014/main" val="1694562061"/>
                    </a:ext>
                  </a:extLst>
                </a:gridCol>
                <a:gridCol w="378936">
                  <a:extLst>
                    <a:ext uri="{9D8B030D-6E8A-4147-A177-3AD203B41FA5}">
                      <a16:colId xmlns:a16="http://schemas.microsoft.com/office/drawing/2014/main" val="3576830712"/>
                    </a:ext>
                  </a:extLst>
                </a:gridCol>
                <a:gridCol w="378936">
                  <a:extLst>
                    <a:ext uri="{9D8B030D-6E8A-4147-A177-3AD203B41FA5}">
                      <a16:colId xmlns:a16="http://schemas.microsoft.com/office/drawing/2014/main" val="3934052569"/>
                    </a:ext>
                  </a:extLst>
                </a:gridCol>
                <a:gridCol w="378936">
                  <a:extLst>
                    <a:ext uri="{9D8B030D-6E8A-4147-A177-3AD203B41FA5}">
                      <a16:colId xmlns:a16="http://schemas.microsoft.com/office/drawing/2014/main" val="3125852071"/>
                    </a:ext>
                  </a:extLst>
                </a:gridCol>
                <a:gridCol w="378936">
                  <a:extLst>
                    <a:ext uri="{9D8B030D-6E8A-4147-A177-3AD203B41FA5}">
                      <a16:colId xmlns:a16="http://schemas.microsoft.com/office/drawing/2014/main" val="820116165"/>
                    </a:ext>
                  </a:extLst>
                </a:gridCol>
                <a:gridCol w="378936">
                  <a:extLst>
                    <a:ext uri="{9D8B030D-6E8A-4147-A177-3AD203B41FA5}">
                      <a16:colId xmlns:a16="http://schemas.microsoft.com/office/drawing/2014/main" val="3312078731"/>
                    </a:ext>
                  </a:extLst>
                </a:gridCol>
              </a:tblGrid>
              <a:tr h="28884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날짜</a:t>
                      </a:r>
                    </a:p>
                  </a:txBody>
                  <a:tcPr marL="4320" marR="4320" marT="432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완료여부</a:t>
                      </a:r>
                    </a:p>
                  </a:txBody>
                  <a:tcPr marL="4320" marR="4320" marT="432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1/1</a:t>
                      </a:r>
                    </a:p>
                  </a:txBody>
                  <a:tcPr marL="4320" marR="4320" marT="432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1/2</a:t>
                      </a:r>
                    </a:p>
                  </a:txBody>
                  <a:tcPr marL="4320" marR="4320" marT="432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1/3</a:t>
                      </a:r>
                    </a:p>
                  </a:txBody>
                  <a:tcPr marL="4320" marR="4320" marT="432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1/4</a:t>
                      </a:r>
                    </a:p>
                  </a:txBody>
                  <a:tcPr marL="4320" marR="4320" marT="432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1/5</a:t>
                      </a:r>
                    </a:p>
                  </a:txBody>
                  <a:tcPr marL="4320" marR="4320" marT="432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1/6</a:t>
                      </a:r>
                    </a:p>
                  </a:txBody>
                  <a:tcPr marL="4320" marR="4320" marT="432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1/7</a:t>
                      </a:r>
                    </a:p>
                  </a:txBody>
                  <a:tcPr marL="4320" marR="4320" marT="432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1/8</a:t>
                      </a:r>
                    </a:p>
                  </a:txBody>
                  <a:tcPr marL="4320" marR="4320" marT="432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1/9</a:t>
                      </a:r>
                    </a:p>
                  </a:txBody>
                  <a:tcPr marL="4320" marR="4320" marT="432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1/10</a:t>
                      </a:r>
                    </a:p>
                  </a:txBody>
                  <a:tcPr marL="4320" marR="4320" marT="432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1/11</a:t>
                      </a:r>
                    </a:p>
                  </a:txBody>
                  <a:tcPr marL="4320" marR="4320" marT="432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1/12</a:t>
                      </a:r>
                    </a:p>
                  </a:txBody>
                  <a:tcPr marL="4320" marR="4320" marT="432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1/13</a:t>
                      </a:r>
                    </a:p>
                  </a:txBody>
                  <a:tcPr marL="4320" marR="4320" marT="432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1/14</a:t>
                      </a:r>
                    </a:p>
                  </a:txBody>
                  <a:tcPr marL="4320" marR="4320" marT="432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1/15</a:t>
                      </a:r>
                    </a:p>
                  </a:txBody>
                  <a:tcPr marL="4320" marR="4320" marT="432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1/16</a:t>
                      </a:r>
                    </a:p>
                  </a:txBody>
                  <a:tcPr marL="4320" marR="4320" marT="432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1/17</a:t>
                      </a:r>
                    </a:p>
                  </a:txBody>
                  <a:tcPr marL="4320" marR="4320" marT="432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1/18</a:t>
                      </a:r>
                    </a:p>
                  </a:txBody>
                  <a:tcPr marL="4320" marR="4320" marT="432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1/19</a:t>
                      </a:r>
                    </a:p>
                  </a:txBody>
                  <a:tcPr marL="4320" marR="4320" marT="432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1/20</a:t>
                      </a:r>
                    </a:p>
                  </a:txBody>
                  <a:tcPr marL="4320" marR="4320" marT="432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1/21</a:t>
                      </a:r>
                    </a:p>
                  </a:txBody>
                  <a:tcPr marL="4320" marR="4320" marT="432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1/22</a:t>
                      </a:r>
                    </a:p>
                  </a:txBody>
                  <a:tcPr marL="4320" marR="4320" marT="432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1/23</a:t>
                      </a:r>
                    </a:p>
                  </a:txBody>
                  <a:tcPr marL="4320" marR="4320" marT="432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1/24</a:t>
                      </a:r>
                    </a:p>
                  </a:txBody>
                  <a:tcPr marL="4320" marR="4320" marT="432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1/25</a:t>
                      </a:r>
                    </a:p>
                  </a:txBody>
                  <a:tcPr marL="4320" marR="4320" marT="432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1/26</a:t>
                      </a:r>
                    </a:p>
                  </a:txBody>
                  <a:tcPr marL="4320" marR="4320" marT="432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1/27</a:t>
                      </a:r>
                    </a:p>
                  </a:txBody>
                  <a:tcPr marL="4320" marR="4320" marT="432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1/28</a:t>
                      </a:r>
                    </a:p>
                  </a:txBody>
                  <a:tcPr marL="4320" marR="4320" marT="432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5273993"/>
                  </a:ext>
                </a:extLst>
              </a:tr>
              <a:tr h="28884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내부</a:t>
                      </a:r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TEST</a:t>
                      </a:r>
                      <a:b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및 개선</a:t>
                      </a:r>
                    </a:p>
                  </a:txBody>
                  <a:tcPr marL="4320" marR="4320" marT="432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△</a:t>
                      </a:r>
                    </a:p>
                  </a:txBody>
                  <a:tcPr marL="4320" marR="4320" marT="432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320" marR="4320" marT="432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320" marR="4320" marT="432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320" marR="4320" marT="432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320" marR="4320" marT="432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320" marR="4320" marT="432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320" marR="4320" marT="432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320" marR="4320" marT="432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320" marR="4320" marT="432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320" marR="4320" marT="432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320" marR="4320" marT="432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320" marR="4320" marT="432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320" marR="4320" marT="432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320" marR="4320" marT="432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320" marR="4320" marT="432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320" marR="4320" marT="432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320" marR="4320" marT="432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320" marR="4320" marT="432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320" marR="4320" marT="432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320" marR="4320" marT="432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320" marR="4320" marT="432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320" marR="4320" marT="432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320" marR="4320" marT="432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320" marR="4320" marT="432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320" marR="4320" marT="432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320" marR="4320" marT="432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320" marR="4320" marT="432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320" marR="4320" marT="432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320" marR="4320" marT="432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4617020"/>
                  </a:ext>
                </a:extLst>
              </a:tr>
              <a:tr h="28884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내부리허설</a:t>
                      </a:r>
                      <a:br>
                        <a:rPr lang="ko-KR" alt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실물</a:t>
                      </a:r>
                      <a:r>
                        <a:rPr lang="en-US" altLang="ko-KR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FLOW)</a:t>
                      </a:r>
                    </a:p>
                  </a:txBody>
                  <a:tcPr marL="4320" marR="4320" marT="432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</a:t>
                      </a:r>
                      <a:b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(9/21)</a:t>
                      </a:r>
                    </a:p>
                  </a:txBody>
                  <a:tcPr marL="4320" marR="4320" marT="432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320" marR="4320" marT="432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320" marR="4320" marT="432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320" marR="4320" marT="432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320" marR="4320" marT="432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320" marR="4320" marT="432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320" marR="4320" marT="432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320" marR="4320" marT="432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320" marR="4320" marT="432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320" marR="4320" marT="432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320" marR="4320" marT="432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320" marR="4320" marT="432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320" marR="4320" marT="432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320" marR="4320" marT="432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320" marR="4320" marT="432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320" marR="4320" marT="432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320" marR="4320" marT="432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320" marR="4320" marT="432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320" marR="4320" marT="432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320" marR="4320" marT="432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320" marR="4320" marT="432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320" marR="4320" marT="432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320" marR="4320" marT="432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320" marR="4320" marT="432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320" marR="4320" marT="432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320" marR="4320" marT="432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320" marR="4320" marT="432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320" marR="4320" marT="432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320" marR="4320" marT="432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7044336"/>
                  </a:ext>
                </a:extLst>
              </a:tr>
              <a:tr h="28884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EDI</a:t>
                      </a:r>
                      <a:r>
                        <a:rPr lang="ko-KR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  <a:br>
                        <a:rPr lang="ko-KR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차 </a:t>
                      </a:r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TEST</a:t>
                      </a:r>
                    </a:p>
                  </a:txBody>
                  <a:tcPr marL="4320" marR="4320" marT="432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</a:t>
                      </a:r>
                      <a:b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(9/18)</a:t>
                      </a:r>
                    </a:p>
                  </a:txBody>
                  <a:tcPr marL="4320" marR="4320" marT="432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320" marR="4320" marT="432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320" marR="4320" marT="432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320" marR="4320" marT="432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320" marR="4320" marT="432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320" marR="4320" marT="432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320" marR="4320" marT="432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320" marR="4320" marT="432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320" marR="4320" marT="432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320" marR="4320" marT="432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320" marR="4320" marT="432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320" marR="4320" marT="432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320" marR="4320" marT="432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320" marR="4320" marT="432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320" marR="4320" marT="432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320" marR="4320" marT="432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320" marR="4320" marT="432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320" marR="4320" marT="432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320" marR="4320" marT="432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320" marR="4320" marT="432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320" marR="4320" marT="432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320" marR="4320" marT="432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320" marR="4320" marT="432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320" marR="4320" marT="432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320" marR="4320" marT="432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320" marR="4320" marT="432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320" marR="4320" marT="432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320" marR="4320" marT="432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320" marR="4320" marT="432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6827062"/>
                  </a:ext>
                </a:extLst>
              </a:tr>
              <a:tr h="28884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보완작업</a:t>
                      </a:r>
                    </a:p>
                  </a:txBody>
                  <a:tcPr marL="4320" marR="4320" marT="432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</a:t>
                      </a:r>
                      <a:b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(9/20)</a:t>
                      </a:r>
                    </a:p>
                  </a:txBody>
                  <a:tcPr marL="4320" marR="4320" marT="432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320" marR="4320" marT="432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320" marR="4320" marT="432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320" marR="4320" marT="432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320" marR="4320" marT="432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320" marR="4320" marT="432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320" marR="4320" marT="432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320" marR="4320" marT="432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320" marR="4320" marT="432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320" marR="4320" marT="432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320" marR="4320" marT="432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320" marR="4320" marT="432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320" marR="4320" marT="432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320" marR="4320" marT="432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320" marR="4320" marT="432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320" marR="4320" marT="432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320" marR="4320" marT="432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320" marR="4320" marT="432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320" marR="4320" marT="432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320" marR="4320" marT="432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320" marR="4320" marT="432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320" marR="4320" marT="432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320" marR="4320" marT="432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320" marR="4320" marT="432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320" marR="4320" marT="432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320" marR="4320" marT="432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320" marR="4320" marT="432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320" marR="4320" marT="432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320" marR="4320" marT="432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92190568"/>
                  </a:ext>
                </a:extLst>
              </a:tr>
              <a:tr h="28884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EDI</a:t>
                      </a:r>
                      <a:r>
                        <a:rPr lang="ko-KR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  <a:br>
                        <a:rPr lang="ko-KR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ko-KR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차 </a:t>
                      </a:r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TEST</a:t>
                      </a:r>
                    </a:p>
                  </a:txBody>
                  <a:tcPr marL="4320" marR="4320" marT="432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</a:t>
                      </a:r>
                      <a:b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(9/21)</a:t>
                      </a:r>
                    </a:p>
                  </a:txBody>
                  <a:tcPr marL="4320" marR="4320" marT="432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320" marR="4320" marT="432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320" marR="4320" marT="432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320" marR="4320" marT="432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320" marR="4320" marT="432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320" marR="4320" marT="432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320" marR="4320" marT="432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320" marR="4320" marT="432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320" marR="4320" marT="432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320" marR="4320" marT="432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320" marR="4320" marT="432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320" marR="4320" marT="432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320" marR="4320" marT="432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320" marR="4320" marT="432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320" marR="4320" marT="432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320" marR="4320" marT="432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320" marR="4320" marT="432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320" marR="4320" marT="432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320" marR="4320" marT="432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320" marR="4320" marT="432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320" marR="4320" marT="432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320" marR="4320" marT="432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320" marR="4320" marT="432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320" marR="4320" marT="432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320" marR="4320" marT="432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320" marR="4320" marT="432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320" marR="4320" marT="432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320" marR="4320" marT="432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320" marR="4320" marT="432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7913536"/>
                  </a:ext>
                </a:extLst>
              </a:tr>
              <a:tr h="28884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보완작업</a:t>
                      </a:r>
                    </a:p>
                  </a:txBody>
                  <a:tcPr marL="4320" marR="4320" marT="432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△</a:t>
                      </a:r>
                    </a:p>
                  </a:txBody>
                  <a:tcPr marL="4320" marR="4320" marT="432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320" marR="4320" marT="432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320" marR="4320" marT="432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320" marR="4320" marT="432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320" marR="4320" marT="432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320" marR="4320" marT="432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320" marR="4320" marT="432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320" marR="4320" marT="432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320" marR="4320" marT="432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320" marR="4320" marT="432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320" marR="4320" marT="432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320" marR="4320" marT="432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320" marR="4320" marT="432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320" marR="4320" marT="432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320" marR="4320" marT="432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320" marR="4320" marT="432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320" marR="4320" marT="432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320" marR="4320" marT="432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320" marR="4320" marT="432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320" marR="4320" marT="432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320" marR="4320" marT="432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320" marR="4320" marT="432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320" marR="4320" marT="432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320" marR="4320" marT="432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320" marR="4320" marT="432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320" marR="4320" marT="432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320" marR="4320" marT="432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320" marR="4320" marT="432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320" marR="4320" marT="432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041893"/>
                  </a:ext>
                </a:extLst>
              </a:tr>
              <a:tr h="28884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추가개선 </a:t>
                      </a:r>
                      <a:br>
                        <a:rPr lang="ko-KR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기능교육</a:t>
                      </a:r>
                    </a:p>
                  </a:txBody>
                  <a:tcPr marL="4320" marR="4320" marT="432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</a:p>
                  </a:txBody>
                  <a:tcPr marL="4320" marR="4320" marT="432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320" marR="4320" marT="432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320" marR="4320" marT="432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320" marR="4320" marT="432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320" marR="4320" marT="432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320" marR="4320" marT="432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320" marR="4320" marT="432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320" marR="4320" marT="432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320" marR="4320" marT="432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320" marR="4320" marT="432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320" marR="4320" marT="432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320" marR="4320" marT="432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320" marR="4320" marT="432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320" marR="4320" marT="432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320" marR="4320" marT="432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320" marR="4320" marT="432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320" marR="4320" marT="432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320" marR="4320" marT="432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320" marR="4320" marT="432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320" marR="4320" marT="432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320" marR="4320" marT="432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320" marR="4320" marT="432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320" marR="4320" marT="432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320" marR="4320" marT="432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320" marR="4320" marT="432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320" marR="4320" marT="432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320" marR="4320" marT="432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320" marR="4320" marT="432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320" marR="4320" marT="432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2760207"/>
                  </a:ext>
                </a:extLst>
              </a:tr>
              <a:tr h="28884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1LINE </a:t>
                      </a:r>
                      <a:r>
                        <a:rPr lang="ko-KR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가동</a:t>
                      </a:r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TEST</a:t>
                      </a:r>
                    </a:p>
                  </a:txBody>
                  <a:tcPr marL="4320" marR="4320" marT="432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</a:p>
                  </a:txBody>
                  <a:tcPr marL="4320" marR="4320" marT="432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320" marR="4320" marT="432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320" marR="4320" marT="432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320" marR="4320" marT="432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320" marR="4320" marT="432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320" marR="4320" marT="432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320" marR="4320" marT="432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320" marR="4320" marT="432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320" marR="4320" marT="432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320" marR="4320" marT="432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320" marR="4320" marT="432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320" marR="4320" marT="432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320" marR="4320" marT="432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320" marR="4320" marT="432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320" marR="4320" marT="432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320" marR="4320" marT="432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320" marR="4320" marT="432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320" marR="4320" marT="432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320" marR="4320" marT="432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320" marR="4320" marT="432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320" marR="4320" marT="432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320" marR="4320" marT="432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320" marR="4320" marT="432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320" marR="4320" marT="432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320" marR="4320" marT="432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320" marR="4320" marT="432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320" marR="4320" marT="432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320" marR="4320" marT="432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320" marR="4320" marT="432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03272770"/>
                  </a:ext>
                </a:extLst>
              </a:tr>
              <a:tr h="28884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제품 실출하진행</a:t>
                      </a:r>
                    </a:p>
                  </a:txBody>
                  <a:tcPr marL="4320" marR="4320" marT="432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10/25~</a:t>
                      </a:r>
                    </a:p>
                  </a:txBody>
                  <a:tcPr marL="4320" marR="4320" marT="432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320" marR="4320" marT="432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320" marR="4320" marT="432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320" marR="4320" marT="432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320" marR="4320" marT="432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320" marR="4320" marT="432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320" marR="4320" marT="432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320" marR="4320" marT="432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320" marR="4320" marT="432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320" marR="4320" marT="432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320" marR="4320" marT="432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320" marR="4320" marT="432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320" marR="4320" marT="432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320" marR="4320" marT="432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320" marR="4320" marT="432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320" marR="4320" marT="432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320" marR="4320" marT="432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320" marR="4320" marT="432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320" marR="4320" marT="432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320" marR="4320" marT="432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320" marR="4320" marT="432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320" marR="4320" marT="432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320" marR="4320" marT="432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320" marR="4320" marT="432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320" marR="4320" marT="432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320" marR="4320" marT="432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320" marR="4320" marT="432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320" marR="4320" marT="432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320" marR="4320" marT="432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0089452"/>
                  </a:ext>
                </a:extLst>
              </a:tr>
              <a:tr h="28884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장표화면구성</a:t>
                      </a:r>
                      <a:br>
                        <a:rPr lang="ko-KR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(1</a:t>
                      </a:r>
                      <a:r>
                        <a:rPr lang="ko-KR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차완료</a:t>
                      </a:r>
                      <a:r>
                        <a:rPr lang="en-US" altLang="ko-KR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4320" marR="4320" marT="432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△</a:t>
                      </a:r>
                    </a:p>
                  </a:txBody>
                  <a:tcPr marL="4320" marR="4320" marT="432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320" marR="4320" marT="432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320" marR="4320" marT="432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320" marR="4320" marT="432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320" marR="4320" marT="432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320" marR="4320" marT="432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320" marR="4320" marT="432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320" marR="4320" marT="432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320" marR="4320" marT="432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320" marR="4320" marT="432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320" marR="4320" marT="432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320" marR="4320" marT="432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320" marR="4320" marT="432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320" marR="4320" marT="432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320" marR="4320" marT="432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320" marR="4320" marT="432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320" marR="4320" marT="432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320" marR="4320" marT="432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320" marR="4320" marT="432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320" marR="4320" marT="432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320" marR="4320" marT="432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320" marR="4320" marT="432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320" marR="4320" marT="432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320" marR="4320" marT="432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320" marR="4320" marT="432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320" marR="4320" marT="432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320" marR="4320" marT="432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320" marR="4320" marT="432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320" marR="4320" marT="432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74125625"/>
                  </a:ext>
                </a:extLst>
              </a:tr>
              <a:tr h="28884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전환운영</a:t>
                      </a:r>
                    </a:p>
                  </a:txBody>
                  <a:tcPr marL="4320" marR="4320" marT="432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</a:p>
                  </a:txBody>
                  <a:tcPr marL="4320" marR="4320" marT="432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320" marR="4320" marT="432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320" marR="4320" marT="432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320" marR="4320" marT="432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320" marR="4320" marT="432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320" marR="4320" marT="432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320" marR="4320" marT="432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320" marR="4320" marT="432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320" marR="4320" marT="432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320" marR="4320" marT="432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320" marR="4320" marT="432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320" marR="4320" marT="432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320" marR="4320" marT="432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320" marR="4320" marT="432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320" marR="4320" marT="432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320" marR="4320" marT="432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320" marR="4320" marT="432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320" marR="4320" marT="432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320" marR="4320" marT="432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320" marR="4320" marT="432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320" marR="4320" marT="432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320" marR="4320" marT="432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320" marR="4320" marT="432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320" marR="4320" marT="432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320" marR="4320" marT="432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320" marR="4320" marT="432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320" marR="4320" marT="432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320" marR="4320" marT="432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320" marR="4320" marT="432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358648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584632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B2CFDA17-68E3-4912-8660-096EABD31F5C}"/>
              </a:ext>
            </a:extLst>
          </p:cNvPr>
          <p:cNvSpPr txBox="1"/>
          <p:nvPr/>
        </p:nvSpPr>
        <p:spPr>
          <a:xfrm>
            <a:off x="163340" y="115363"/>
            <a:ext cx="3626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rgbClr val="002060"/>
                </a:solidFill>
                <a:latin typeface="+mj-ea"/>
                <a:ea typeface="+mj-ea"/>
              </a:rPr>
              <a:t>3</a:t>
            </a:r>
            <a:endParaRPr lang="ko-KR" altLang="en-US" sz="2400" b="1" dirty="0">
              <a:solidFill>
                <a:srgbClr val="002060"/>
              </a:solidFill>
              <a:latin typeface="+mj-ea"/>
              <a:ea typeface="+mj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48DD01D-6C1B-4932-B8AC-35AB91794DD6}"/>
              </a:ext>
            </a:extLst>
          </p:cNvPr>
          <p:cNvSpPr txBox="1"/>
          <p:nvPr/>
        </p:nvSpPr>
        <p:spPr>
          <a:xfrm>
            <a:off x="655542" y="135483"/>
            <a:ext cx="5539517" cy="43088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ko-KR" altLang="en-US" sz="2200" b="1" dirty="0">
                <a:solidFill>
                  <a:srgbClr val="002060"/>
                </a:solidFill>
                <a:latin typeface="+mj-ea"/>
                <a:ea typeface="+mj-ea"/>
              </a:rPr>
              <a:t>참고사항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18B2B4E-976A-40B0-B236-4811FD0B3F51}"/>
              </a:ext>
            </a:extLst>
          </p:cNvPr>
          <p:cNvSpPr txBox="1"/>
          <p:nvPr/>
        </p:nvSpPr>
        <p:spPr>
          <a:xfrm>
            <a:off x="241058" y="6612601"/>
            <a:ext cx="11336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작성자 </a:t>
            </a:r>
            <a:r>
              <a:rPr lang="en-US" altLang="ko-KR" sz="1100" dirty="0"/>
              <a:t>: </a:t>
            </a:r>
            <a:r>
              <a:rPr lang="ko-KR" altLang="en-US" sz="1100" dirty="0" err="1"/>
              <a:t>생산팀</a:t>
            </a:r>
            <a:endParaRPr lang="ko-KR" altLang="en-US" sz="1100" dirty="0"/>
          </a:p>
        </p:txBody>
      </p:sp>
      <p:sp>
        <p:nvSpPr>
          <p:cNvPr id="22" name="직사각형 21"/>
          <p:cNvSpPr/>
          <p:nvPr/>
        </p:nvSpPr>
        <p:spPr>
          <a:xfrm>
            <a:off x="163340" y="577028"/>
            <a:ext cx="5967494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latin typeface="+mj-ea"/>
                <a:ea typeface="+mj-ea"/>
              </a:rPr>
              <a:t>       </a:t>
            </a:r>
            <a:r>
              <a:rPr lang="ko-KR" altLang="en-US" sz="1200" b="1" dirty="0">
                <a:latin typeface="+mj-ea"/>
                <a:ea typeface="+mj-ea"/>
              </a:rPr>
              <a:t>  </a:t>
            </a:r>
            <a:r>
              <a:rPr lang="en-US" altLang="ko-KR" sz="1200" b="1" dirty="0">
                <a:latin typeface="+mj-ea"/>
                <a:ea typeface="+mj-ea"/>
              </a:rPr>
              <a:t>  </a:t>
            </a:r>
            <a:r>
              <a:rPr lang="ko-KR" altLang="en-US" sz="1200" b="1" dirty="0">
                <a:latin typeface="+mj-ea"/>
                <a:ea typeface="+mj-ea"/>
              </a:rPr>
              <a:t>▷ </a:t>
            </a:r>
            <a:r>
              <a:rPr lang="ko-KR" altLang="en-US" sz="1200" b="1" dirty="0" err="1">
                <a:latin typeface="+mj-ea"/>
                <a:ea typeface="+mj-ea"/>
              </a:rPr>
              <a:t>선합지</a:t>
            </a:r>
            <a:r>
              <a:rPr lang="ko-KR" altLang="en-US" sz="1200" b="1" dirty="0">
                <a:latin typeface="+mj-ea"/>
                <a:ea typeface="+mj-ea"/>
              </a:rPr>
              <a:t> 추가 세부사항</a:t>
            </a:r>
            <a:endParaRPr lang="en-US" altLang="ko-KR" sz="1200" b="1" dirty="0">
              <a:latin typeface="+mj-ea"/>
              <a:ea typeface="+mj-ea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-96546" y="4662927"/>
            <a:ext cx="59674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latin typeface="+mj-ea"/>
                <a:ea typeface="+mj-ea"/>
              </a:rPr>
              <a:t>       </a:t>
            </a:r>
            <a:r>
              <a:rPr lang="ko-KR" altLang="en-US" sz="1200" b="1" dirty="0">
                <a:latin typeface="+mj-ea"/>
                <a:ea typeface="+mj-ea"/>
              </a:rPr>
              <a:t>  </a:t>
            </a:r>
            <a:r>
              <a:rPr lang="en-US" altLang="ko-KR" sz="1200" b="1" dirty="0">
                <a:latin typeface="+mj-ea"/>
                <a:ea typeface="+mj-ea"/>
              </a:rPr>
              <a:t>  ※</a:t>
            </a:r>
            <a:r>
              <a:rPr lang="ko-KR" altLang="en-US" sz="1200" b="1" dirty="0">
                <a:latin typeface="+mj-ea"/>
                <a:ea typeface="+mj-ea"/>
              </a:rPr>
              <a:t> 재 </a:t>
            </a:r>
            <a:r>
              <a:rPr lang="ko-KR" altLang="en-US" sz="1200" b="1" dirty="0" err="1">
                <a:latin typeface="+mj-ea"/>
                <a:ea typeface="+mj-ea"/>
              </a:rPr>
              <a:t>포장정보</a:t>
            </a:r>
            <a:r>
              <a:rPr lang="ko-KR" altLang="en-US" sz="1200" b="1" dirty="0">
                <a:latin typeface="+mj-ea"/>
                <a:ea typeface="+mj-ea"/>
              </a:rPr>
              <a:t> 정보관리 진행방향</a:t>
            </a:r>
            <a:endParaRPr lang="en-US" altLang="ko-KR" sz="1200" b="1" dirty="0">
              <a:latin typeface="+mj-ea"/>
              <a:ea typeface="+mj-ea"/>
            </a:endParaRPr>
          </a:p>
        </p:txBody>
      </p:sp>
      <p:pic>
        <p:nvPicPr>
          <p:cNvPr id="8" name="그림 7"/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475201" y="4987032"/>
            <a:ext cx="4824000" cy="1440000"/>
          </a:xfrm>
          <a:prstGeom prst="rect">
            <a:avLst/>
          </a:prstGeom>
        </p:spPr>
      </p:pic>
      <p:sp>
        <p:nvSpPr>
          <p:cNvPr id="13" name="오른쪽 화살표 12"/>
          <p:cNvSpPr/>
          <p:nvPr/>
        </p:nvSpPr>
        <p:spPr>
          <a:xfrm>
            <a:off x="5593329" y="5497612"/>
            <a:ext cx="320909" cy="326802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/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6208366" y="4989484"/>
            <a:ext cx="4824000" cy="1440000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163340" y="6365477"/>
            <a:ext cx="88054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b="1" dirty="0">
                <a:latin typeface="+mj-ea"/>
                <a:ea typeface="+mj-ea"/>
              </a:rPr>
              <a:t>       </a:t>
            </a:r>
            <a:r>
              <a:rPr lang="ko-KR" altLang="en-US" sz="1000" b="1" dirty="0">
                <a:latin typeface="+mj-ea"/>
                <a:ea typeface="+mj-ea"/>
              </a:rPr>
              <a:t>  </a:t>
            </a:r>
            <a:r>
              <a:rPr lang="en-US" altLang="ko-KR" sz="1000" b="1" dirty="0">
                <a:latin typeface="+mj-ea"/>
                <a:ea typeface="+mj-ea"/>
              </a:rPr>
              <a:t>     - </a:t>
            </a:r>
            <a:r>
              <a:rPr lang="ko-KR" altLang="en-US" sz="1000" b="1" dirty="0">
                <a:latin typeface="+mj-ea"/>
                <a:ea typeface="+mj-ea"/>
              </a:rPr>
              <a:t>기존 </a:t>
            </a:r>
            <a:r>
              <a:rPr lang="en-US" altLang="ko-KR" sz="1000" b="1" dirty="0">
                <a:latin typeface="+mj-ea"/>
                <a:ea typeface="+mj-ea"/>
              </a:rPr>
              <a:t>PACK </a:t>
            </a:r>
            <a:r>
              <a:rPr lang="ko-KR" altLang="en-US" sz="1000" b="1" dirty="0">
                <a:latin typeface="+mj-ea"/>
                <a:ea typeface="+mj-ea"/>
              </a:rPr>
              <a:t>포장 정보 연동기준에서 정보 변동 내용이 많을 것으로 예상되어</a:t>
            </a:r>
            <a:r>
              <a:rPr lang="en-US" altLang="ko-KR" sz="1000" b="1" dirty="0">
                <a:latin typeface="+mj-ea"/>
                <a:ea typeface="+mj-ea"/>
              </a:rPr>
              <a:t>,  </a:t>
            </a:r>
            <a:r>
              <a:rPr lang="ko-KR" altLang="en-US" sz="1000" b="1" dirty="0">
                <a:latin typeface="+mj-ea"/>
                <a:ea typeface="+mj-ea"/>
              </a:rPr>
              <a:t>작업 최종 완료 후 별도 연동 작업 진행으로 </a:t>
            </a:r>
            <a:r>
              <a:rPr lang="ko-KR" altLang="en-US" sz="1000" b="1" dirty="0" err="1">
                <a:latin typeface="+mj-ea"/>
                <a:ea typeface="+mj-ea"/>
              </a:rPr>
              <a:t>변경진행</a:t>
            </a:r>
            <a:endParaRPr lang="en-US" altLang="ko-KR" sz="1000" b="1" dirty="0">
              <a:latin typeface="+mj-ea"/>
              <a:ea typeface="+mj-ea"/>
            </a:endParaRPr>
          </a:p>
        </p:txBody>
      </p:sp>
      <p:sp>
        <p:nvSpPr>
          <p:cNvPr id="3" name="슬라이드 번호 개체 틀 3">
            <a:extLst>
              <a:ext uri="{FF2B5EF4-FFF2-40B4-BE49-F238E27FC236}">
                <a16:creationId xmlns:a16="http://schemas.microsoft.com/office/drawing/2014/main" id="{BA8ABC54-9819-98A2-4733-0430D2477D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299201" y="6574715"/>
            <a:ext cx="974997" cy="364195"/>
          </a:xfrm>
        </p:spPr>
        <p:txBody>
          <a:bodyPr/>
          <a:lstStyle/>
          <a:p>
            <a:r>
              <a:rPr lang="en-US" dirty="0"/>
              <a:t>15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2438EDC7-58FB-D44D-3D13-EE9FFCE03D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2220950"/>
              </p:ext>
            </p:extLst>
          </p:nvPr>
        </p:nvGraphicFramePr>
        <p:xfrm>
          <a:off x="163340" y="890475"/>
          <a:ext cx="11912947" cy="3846289"/>
        </p:xfrm>
        <a:graphic>
          <a:graphicData uri="http://schemas.openxmlformats.org/drawingml/2006/table">
            <a:tbl>
              <a:tblPr/>
              <a:tblGrid>
                <a:gridCol w="469049">
                  <a:extLst>
                    <a:ext uri="{9D8B030D-6E8A-4147-A177-3AD203B41FA5}">
                      <a16:colId xmlns:a16="http://schemas.microsoft.com/office/drawing/2014/main" val="2397925174"/>
                    </a:ext>
                  </a:extLst>
                </a:gridCol>
                <a:gridCol w="632389">
                  <a:extLst>
                    <a:ext uri="{9D8B030D-6E8A-4147-A177-3AD203B41FA5}">
                      <a16:colId xmlns:a16="http://schemas.microsoft.com/office/drawing/2014/main" val="1848348757"/>
                    </a:ext>
                  </a:extLst>
                </a:gridCol>
                <a:gridCol w="1187865">
                  <a:extLst>
                    <a:ext uri="{9D8B030D-6E8A-4147-A177-3AD203B41FA5}">
                      <a16:colId xmlns:a16="http://schemas.microsoft.com/office/drawing/2014/main" val="669668162"/>
                    </a:ext>
                  </a:extLst>
                </a:gridCol>
                <a:gridCol w="1239140">
                  <a:extLst>
                    <a:ext uri="{9D8B030D-6E8A-4147-A177-3AD203B41FA5}">
                      <a16:colId xmlns:a16="http://schemas.microsoft.com/office/drawing/2014/main" val="3461183009"/>
                    </a:ext>
                  </a:extLst>
                </a:gridCol>
                <a:gridCol w="3888337">
                  <a:extLst>
                    <a:ext uri="{9D8B030D-6E8A-4147-A177-3AD203B41FA5}">
                      <a16:colId xmlns:a16="http://schemas.microsoft.com/office/drawing/2014/main" val="1251344201"/>
                    </a:ext>
                  </a:extLst>
                </a:gridCol>
                <a:gridCol w="803304">
                  <a:extLst>
                    <a:ext uri="{9D8B030D-6E8A-4147-A177-3AD203B41FA5}">
                      <a16:colId xmlns:a16="http://schemas.microsoft.com/office/drawing/2014/main" val="1223955367"/>
                    </a:ext>
                  </a:extLst>
                </a:gridCol>
                <a:gridCol w="888763">
                  <a:extLst>
                    <a:ext uri="{9D8B030D-6E8A-4147-A177-3AD203B41FA5}">
                      <a16:colId xmlns:a16="http://schemas.microsoft.com/office/drawing/2014/main" val="2754765010"/>
                    </a:ext>
                  </a:extLst>
                </a:gridCol>
                <a:gridCol w="2804100">
                  <a:extLst>
                    <a:ext uri="{9D8B030D-6E8A-4147-A177-3AD203B41FA5}">
                      <a16:colId xmlns:a16="http://schemas.microsoft.com/office/drawing/2014/main" val="550082660"/>
                    </a:ext>
                  </a:extLst>
                </a:gridCol>
              </a:tblGrid>
              <a:tr h="2519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</a:p>
                  </a:txBody>
                  <a:tcPr marL="4897" marR="4897" marT="4897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</a:p>
                  </a:txBody>
                  <a:tcPr marL="4897" marR="4897" marT="4897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담당자</a:t>
                      </a:r>
                    </a:p>
                  </a:txBody>
                  <a:tcPr marL="4897" marR="4897" marT="4897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내용</a:t>
                      </a:r>
                    </a:p>
                  </a:txBody>
                  <a:tcPr marL="4897" marR="4897" marT="4897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상세내용</a:t>
                      </a:r>
                    </a:p>
                  </a:txBody>
                  <a:tcPr marL="4897" marR="4897" marT="4897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완료예상</a:t>
                      </a:r>
                    </a:p>
                  </a:txBody>
                  <a:tcPr marL="4897" marR="4897" marT="4897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완료일자</a:t>
                      </a:r>
                    </a:p>
                  </a:txBody>
                  <a:tcPr marL="4897" marR="4897" marT="4897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비고</a:t>
                      </a:r>
                    </a:p>
                  </a:txBody>
                  <a:tcPr marL="4897" marR="4897" marT="4897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6864199"/>
                  </a:ext>
                </a:extLst>
              </a:tr>
              <a:tr h="29052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897" marR="4897" marT="4897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생산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개발 </a:t>
                      </a:r>
                      <a:b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품질</a:t>
                      </a:r>
                    </a:p>
                  </a:txBody>
                  <a:tcPr marL="4897" marR="4897" marT="4897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이근현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D/</a:t>
                      </a:r>
                      <a:b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각 실무 담당자</a:t>
                      </a:r>
                    </a:p>
                  </a:txBody>
                  <a:tcPr marL="4897" marR="4897" marT="4897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교육진행</a:t>
                      </a:r>
                    </a:p>
                  </a:txBody>
                  <a:tcPr marL="4897" marR="4897" marT="4897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운영을 위한 기본 교육 진행</a:t>
                      </a:r>
                    </a:p>
                  </a:txBody>
                  <a:tcPr marL="4897" marR="4897" marT="4897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09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</a:t>
                      </a:r>
                    </a:p>
                  </a:txBody>
                  <a:tcPr marL="4897" marR="4897" marT="4897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09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</a:t>
                      </a:r>
                    </a:p>
                  </a:txBody>
                  <a:tcPr marL="4897" marR="4897" marT="4897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각 팀별 운영간 미숙한 점 추가 교육 진행 예정</a:t>
                      </a:r>
                      <a:b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추가적인 교육은 지속 진행 예정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추가기능관련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4897" marR="4897" marT="4897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67622527"/>
                  </a:ext>
                </a:extLst>
              </a:tr>
              <a:tr h="2587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897" marR="4897" marT="4897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생산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개발</a:t>
                      </a:r>
                    </a:p>
                  </a:txBody>
                  <a:tcPr marL="4897" marR="4897" marT="4897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이근현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D/</a:t>
                      </a:r>
                      <a:b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각 실무 담당자</a:t>
                      </a:r>
                    </a:p>
                  </a:txBody>
                  <a:tcPr marL="4897" marR="4897" marT="4897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기초정보 등록</a:t>
                      </a:r>
                    </a:p>
                  </a:txBody>
                  <a:tcPr marL="4897" marR="4897" marT="4897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PWA BOM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및 라우팅 구성 진행</a:t>
                      </a:r>
                    </a:p>
                  </a:txBody>
                  <a:tcPr marL="4897" marR="4897" marT="4897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09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</a:t>
                      </a:r>
                    </a:p>
                  </a:txBody>
                  <a:tcPr marL="4897" marR="4897" marT="4897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09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</a:t>
                      </a:r>
                    </a:p>
                  </a:txBody>
                  <a:tcPr marL="4897" marR="4897" marT="4897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현재 운영모델 우선 등록 완료</a:t>
                      </a:r>
                      <a:b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이전 모델 추가 등록 진행 중</a:t>
                      </a:r>
                    </a:p>
                  </a:txBody>
                  <a:tcPr marL="4897" marR="4897" marT="4897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61694604"/>
                  </a:ext>
                </a:extLst>
              </a:tr>
              <a:tr h="27236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897" marR="4897" marT="4897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12"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IT / </a:t>
                      </a:r>
                      <a:b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전산업체</a:t>
                      </a:r>
                    </a:p>
                  </a:txBody>
                  <a:tcPr marL="4897" marR="4897" marT="4897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이근현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D/</a:t>
                      </a:r>
                      <a:b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전산업체</a:t>
                      </a:r>
                    </a:p>
                  </a:txBody>
                  <a:tcPr marL="4897" marR="4897" marT="4897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재 포장관련 </a:t>
                      </a:r>
                      <a:b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개선 작업 진행</a:t>
                      </a:r>
                    </a:p>
                  </a:txBody>
                  <a:tcPr marL="4897" marR="4897" marT="4897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신규포장 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Pack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발행 문제 해결 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기존 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PACK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과 </a:t>
                      </a: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동일한취급토록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97" marR="4897" marT="4897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09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</a:t>
                      </a:r>
                    </a:p>
                  </a:txBody>
                  <a:tcPr marL="4897" marR="4897" marT="4897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</a:t>
                      </a:r>
                    </a:p>
                  </a:txBody>
                  <a:tcPr marL="4897" marR="4897" marT="4897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신규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Pack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발행시 기존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pack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과의 문제로 인해</a:t>
                      </a:r>
                      <a:b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일부 개발 지연 발생</a:t>
                      </a:r>
                    </a:p>
                  </a:txBody>
                  <a:tcPr marL="4897" marR="4897" marT="4897" marB="0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579980"/>
                  </a:ext>
                </a:extLst>
              </a:tr>
              <a:tr h="14980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897" marR="4897" marT="4897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각 포장 </a:t>
                      </a: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방법별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'N'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차 진행 </a:t>
                      </a: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가능토록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기능 수정진행</a:t>
                      </a:r>
                    </a:p>
                  </a:txBody>
                  <a:tcPr marL="4897" marR="4897" marT="4897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04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</a:t>
                      </a:r>
                    </a:p>
                  </a:txBody>
                  <a:tcPr marL="4897" marR="4897" marT="4897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</a:t>
                      </a:r>
                    </a:p>
                  </a:txBody>
                  <a:tcPr marL="4897" marR="4897" marT="4897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897" marR="4897" marT="4897" marB="0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9563776"/>
                  </a:ext>
                </a:extLst>
              </a:tr>
              <a:tr h="230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897" marR="4897" marT="4897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REWORK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관련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Process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재 수립 진행</a:t>
                      </a:r>
                    </a:p>
                  </a:txBody>
                  <a:tcPr marL="4897" marR="4897" marT="4897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</a:t>
                      </a:r>
                    </a:p>
                  </a:txBody>
                  <a:tcPr marL="4897" marR="4897" marT="4897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04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</a:t>
                      </a:r>
                    </a:p>
                  </a:txBody>
                  <a:tcPr marL="4897" marR="4897" marT="4897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출하검사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전수검사 불량별도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REWORK Process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진행</a:t>
                      </a:r>
                    </a:p>
                  </a:txBody>
                  <a:tcPr marL="4897" marR="4897" marT="4897" marB="0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5634785"/>
                  </a:ext>
                </a:extLst>
              </a:tr>
              <a:tr h="31322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897" marR="4897" marT="4897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일부 기능 개선 작업 진행</a:t>
                      </a:r>
                    </a:p>
                  </a:txBody>
                  <a:tcPr marL="4897" marR="4897" marT="4897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</a:t>
                      </a:r>
                    </a:p>
                  </a:txBody>
                  <a:tcPr marL="4897" marR="4897" marT="4897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</a:t>
                      </a:r>
                    </a:p>
                  </a:txBody>
                  <a:tcPr marL="4897" marR="4897" marT="4897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재포장 작업 간소화 내용 확인</a:t>
                      </a:r>
                      <a:b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일괄 등록 가능여부 확인</a:t>
                      </a:r>
                    </a:p>
                  </a:txBody>
                  <a:tcPr marL="4897" marR="4897" marT="4897" marB="0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11851039"/>
                  </a:ext>
                </a:extLst>
              </a:tr>
              <a:tr h="28144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897" marR="4897" marT="4897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1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추가 포장</a:t>
                      </a:r>
                      <a:r>
                        <a:rPr lang="en-US" altLang="ko-KR" sz="800" b="1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800" b="1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불량교체 </a:t>
                      </a:r>
                      <a:r>
                        <a:rPr lang="ko-KR" altLang="en-US" sz="800" b="1" i="0" u="none" strike="noStrike" dirty="0" err="1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작업시</a:t>
                      </a:r>
                      <a:r>
                        <a:rPr lang="ko-KR" altLang="en-US" sz="800" b="1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양품</a:t>
                      </a:r>
                      <a:r>
                        <a:rPr lang="en-US" altLang="ko-KR" sz="800" b="1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Pack</a:t>
                      </a:r>
                      <a:r>
                        <a:rPr lang="ko-KR" altLang="en-US" sz="800" b="1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정보 관련 연동정보</a:t>
                      </a:r>
                      <a:br>
                        <a:rPr lang="ko-KR" altLang="en-US" sz="800" b="1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800" b="1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Risk </a:t>
                      </a:r>
                      <a:r>
                        <a:rPr lang="ko-KR" altLang="en-US" sz="800" b="1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문제 검토 진행</a:t>
                      </a:r>
                    </a:p>
                  </a:txBody>
                  <a:tcPr marL="4897" marR="4897" marT="4897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진행 중</a:t>
                      </a:r>
                    </a:p>
                  </a:txBody>
                  <a:tcPr marL="4897" marR="4897" marT="4897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897" marR="4897" marT="4897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800" b="1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일부 </a:t>
                      </a:r>
                      <a:r>
                        <a:rPr lang="en-US" altLang="ko-KR" sz="800" b="1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IF</a:t>
                      </a:r>
                      <a:r>
                        <a:rPr lang="ko-KR" altLang="en-US" sz="800" b="1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관련 문제는 해결</a:t>
                      </a:r>
                      <a:br>
                        <a:rPr lang="ko-KR" altLang="en-US" sz="800" b="1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800" b="1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최종정보 연동 관련 진행 방향 확인 진행 중</a:t>
                      </a:r>
                    </a:p>
                  </a:txBody>
                  <a:tcPr marL="4897" marR="4897" marT="4897" marB="0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60148379"/>
                  </a:ext>
                </a:extLst>
              </a:tr>
              <a:tr h="46756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897" marR="4897" marT="4897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이근현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D/</a:t>
                      </a:r>
                      <a:b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전산업체</a:t>
                      </a:r>
                    </a:p>
                  </a:txBody>
                  <a:tcPr marL="4897" marR="4897" marT="4897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Marking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작업관련</a:t>
                      </a:r>
                    </a:p>
                  </a:txBody>
                  <a:tcPr marL="4897" marR="4897" marT="4897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단순 </a:t>
                      </a: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마킹오류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지워짐등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으로 인한 마킹 작업 관련</a:t>
                      </a:r>
                      <a:b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작업 간 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UTG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값 재 전송 </a:t>
                      </a: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진행시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동일 </a:t>
                      </a: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선합지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마킹 진행</a:t>
                      </a:r>
                    </a:p>
                  </a:txBody>
                  <a:tcPr marL="4897" marR="4897" marT="4897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09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</a:t>
                      </a:r>
                    </a:p>
                  </a:txBody>
                  <a:tcPr marL="4897" marR="4897" marT="4897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09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</a:t>
                      </a:r>
                    </a:p>
                  </a:txBody>
                  <a:tcPr marL="4897" marR="4897" marT="4897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기존 프로그램 수정 진행 중</a:t>
                      </a:r>
                      <a:b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단순재작업시 에러코드 발생</a:t>
                      </a:r>
                      <a:b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원래 마킹 값으로 재 작업 진행토록변경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4897" marR="4897" marT="4897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52979371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897" marR="4897" marT="4897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UTG SCAN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후 </a:t>
                      </a: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MARKING → PL SCAN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후 </a:t>
                      </a: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MARKING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추가</a:t>
                      </a:r>
                    </a:p>
                  </a:txBody>
                  <a:tcPr marL="4897" marR="4897" marT="4897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 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</a:t>
                      </a:r>
                    </a:p>
                  </a:txBody>
                  <a:tcPr marL="4897" marR="4897" marT="4897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</a:t>
                      </a:r>
                    </a:p>
                  </a:txBody>
                  <a:tcPr marL="4897" marR="4897" marT="4897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897" marR="4897" marT="4897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2067923"/>
                  </a:ext>
                </a:extLst>
              </a:tr>
              <a:tr h="19973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897" marR="4897" marT="4897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1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AOI </a:t>
                      </a:r>
                      <a:r>
                        <a:rPr lang="ko-KR" altLang="en-US" sz="800" b="1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및 재작업으로 인한 마킹 사양 변경 검토</a:t>
                      </a:r>
                    </a:p>
                  </a:txBody>
                  <a:tcPr marL="4897" marR="4897" marT="4897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진행 중</a:t>
                      </a:r>
                    </a:p>
                  </a:txBody>
                  <a:tcPr marL="4897" marR="4897" marT="4897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897" marR="4897" marT="4897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1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확인 개발 진행 검토 중</a:t>
                      </a:r>
                    </a:p>
                  </a:txBody>
                  <a:tcPr marL="4897" marR="4897" marT="4897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697300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897" marR="4897" marT="4897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PCCB SPL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임시대응 방안 마련</a:t>
                      </a:r>
                    </a:p>
                  </a:txBody>
                  <a:tcPr marL="4897" marR="4897" marT="4897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</a:t>
                      </a:r>
                    </a:p>
                  </a:txBody>
                  <a:tcPr marL="4897" marR="4897" marT="4897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</a:t>
                      </a:r>
                    </a:p>
                  </a:txBody>
                  <a:tcPr marL="4897" marR="4897" marT="4897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AOI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승인샘플 관련 임시대응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Run test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완료</a:t>
                      </a:r>
                    </a:p>
                  </a:txBody>
                  <a:tcPr marL="4897" marR="4897" marT="4897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3791414"/>
                  </a:ext>
                </a:extLst>
              </a:tr>
              <a:tr h="31322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897" marR="4897" marT="4897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1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Rework</a:t>
                      </a:r>
                      <a:r>
                        <a:rPr lang="ko-KR" altLang="en-US" sz="800" b="1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마킹 </a:t>
                      </a:r>
                      <a:r>
                        <a:rPr lang="ko-KR" altLang="en-US" sz="800" b="1" i="0" u="none" strike="noStrike" dirty="0" err="1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작업시</a:t>
                      </a:r>
                      <a:r>
                        <a:rPr lang="ko-KR" altLang="en-US" sz="800" b="1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신규 재포장 </a:t>
                      </a:r>
                      <a:r>
                        <a:rPr lang="en-US" altLang="ko-KR" sz="800" b="1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Lot</a:t>
                      </a:r>
                      <a:r>
                        <a:rPr lang="ko-KR" altLang="en-US" sz="800" b="1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에 대한 작업방법 변경</a:t>
                      </a:r>
                      <a:br>
                        <a:rPr lang="ko-KR" altLang="en-US" sz="800" b="1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800" b="1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800" b="1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Rework </a:t>
                      </a:r>
                      <a:r>
                        <a:rPr lang="ko-KR" altLang="en-US" sz="800" b="1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마킹 진행 시 </a:t>
                      </a:r>
                      <a:r>
                        <a:rPr lang="en-US" altLang="ko-KR" sz="800" b="1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UTG </a:t>
                      </a:r>
                      <a:r>
                        <a:rPr lang="ko-KR" altLang="en-US" sz="800" b="1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마킹 추가 진행</a:t>
                      </a:r>
                    </a:p>
                  </a:txBody>
                  <a:tcPr marL="4897" marR="4897" marT="4897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800" b="1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 </a:t>
                      </a:r>
                      <a:r>
                        <a:rPr lang="en-US" altLang="ko-KR" sz="800" b="1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r>
                        <a:rPr lang="ko-KR" altLang="en-US" sz="800" b="1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</a:t>
                      </a:r>
                    </a:p>
                  </a:txBody>
                  <a:tcPr marL="4897" marR="4897" marT="4897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897" marR="4897" marT="4897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1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변경 사항 검토 진행 중</a:t>
                      </a:r>
                    </a:p>
                  </a:txBody>
                  <a:tcPr marL="4897" marR="4897" marT="4897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14198989"/>
                  </a:ext>
                </a:extLst>
              </a:tr>
              <a:tr h="20427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897" marR="4897" marT="4897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이근현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D/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전산업체</a:t>
                      </a:r>
                    </a:p>
                  </a:txBody>
                  <a:tcPr marL="4897" marR="4897" marT="4897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PLC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관련</a:t>
                      </a:r>
                    </a:p>
                  </a:txBody>
                  <a:tcPr marL="4897" marR="4897" marT="4897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PL, UTG </a:t>
                      </a:r>
                      <a:r>
                        <a:rPr lang="ko-KR" altLang="en-US" sz="800" b="0" i="0" u="none" strike="noStrike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다중 기준 조건으로 작업 진행 관련 문제 발생</a:t>
                      </a:r>
                    </a:p>
                  </a:txBody>
                  <a:tcPr marL="4897" marR="4897" marT="4897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r>
                        <a:rPr lang="ko-KR" altLang="en-US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 </a:t>
                      </a:r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</a:t>
                      </a:r>
                    </a:p>
                  </a:txBody>
                  <a:tcPr marL="4897" marR="4897" marT="4897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r>
                        <a:rPr lang="ko-KR" altLang="en-US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 </a:t>
                      </a:r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</a:t>
                      </a:r>
                      <a:r>
                        <a:rPr lang="ko-KR" altLang="en-US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　</a:t>
                      </a:r>
                    </a:p>
                  </a:txBody>
                  <a:tcPr marL="4897" marR="4897" marT="4897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업체 재 검토 요청 중</a:t>
                      </a:r>
                    </a:p>
                  </a:txBody>
                  <a:tcPr marL="4897" marR="4897" marT="4897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19780001"/>
                  </a:ext>
                </a:extLst>
              </a:tr>
              <a:tr h="30414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897" marR="4897" marT="4897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김기영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K/</a:t>
                      </a:r>
                      <a:b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IT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실무 담당자</a:t>
                      </a:r>
                    </a:p>
                  </a:txBody>
                  <a:tcPr marL="4897" marR="4897" marT="4897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QR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마킹기 모니터 교체</a:t>
                      </a:r>
                    </a:p>
                  </a:txBody>
                  <a:tcPr marL="4897" marR="4897" marT="4897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일부 모니터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SIZE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인해 프로그램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확인 어려움으로 </a:t>
                      </a:r>
                      <a:b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교체 진행</a:t>
                      </a:r>
                    </a:p>
                  </a:txBody>
                  <a:tcPr marL="4897" marR="4897" marT="4897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07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</a:t>
                      </a:r>
                    </a:p>
                  </a:txBody>
                  <a:tcPr marL="4897" marR="4897" marT="4897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</a:t>
                      </a:r>
                    </a:p>
                  </a:txBody>
                  <a:tcPr marL="4897" marR="4897" marT="4897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 교체 완료</a:t>
                      </a:r>
                      <a:b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QV -14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 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 YP -6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4897" marR="4897" marT="4897" marB="0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801762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097200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B2CFDA17-68E3-4912-8660-096EABD31F5C}"/>
              </a:ext>
            </a:extLst>
          </p:cNvPr>
          <p:cNvSpPr txBox="1"/>
          <p:nvPr/>
        </p:nvSpPr>
        <p:spPr>
          <a:xfrm>
            <a:off x="163340" y="115363"/>
            <a:ext cx="3626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rgbClr val="002060"/>
                </a:solidFill>
                <a:latin typeface="+mj-ea"/>
                <a:ea typeface="+mj-ea"/>
              </a:rPr>
              <a:t>3</a:t>
            </a:r>
            <a:endParaRPr lang="ko-KR" altLang="en-US" sz="2400" b="1" dirty="0">
              <a:solidFill>
                <a:srgbClr val="002060"/>
              </a:solidFill>
              <a:latin typeface="+mj-ea"/>
              <a:ea typeface="+mj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48DD01D-6C1B-4932-B8AC-35AB91794DD6}"/>
              </a:ext>
            </a:extLst>
          </p:cNvPr>
          <p:cNvSpPr txBox="1"/>
          <p:nvPr/>
        </p:nvSpPr>
        <p:spPr>
          <a:xfrm>
            <a:off x="655542" y="135483"/>
            <a:ext cx="5539517" cy="43088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ko-KR" altLang="en-US" sz="2200" b="1" dirty="0">
                <a:solidFill>
                  <a:srgbClr val="002060"/>
                </a:solidFill>
                <a:latin typeface="+mj-ea"/>
                <a:ea typeface="+mj-ea"/>
              </a:rPr>
              <a:t>참고사항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18B2B4E-976A-40B0-B236-4811FD0B3F51}"/>
              </a:ext>
            </a:extLst>
          </p:cNvPr>
          <p:cNvSpPr txBox="1"/>
          <p:nvPr/>
        </p:nvSpPr>
        <p:spPr>
          <a:xfrm>
            <a:off x="241058" y="6612601"/>
            <a:ext cx="11336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작성자 </a:t>
            </a:r>
            <a:r>
              <a:rPr lang="en-US" altLang="ko-KR" sz="1100" dirty="0"/>
              <a:t>: </a:t>
            </a:r>
            <a:r>
              <a:rPr lang="ko-KR" altLang="en-US" sz="1100" dirty="0" err="1"/>
              <a:t>생산팀</a:t>
            </a:r>
            <a:endParaRPr lang="ko-KR" altLang="en-US" sz="1100" dirty="0"/>
          </a:p>
        </p:txBody>
      </p:sp>
      <p:sp>
        <p:nvSpPr>
          <p:cNvPr id="16" name="직사각형 15"/>
          <p:cNvSpPr/>
          <p:nvPr/>
        </p:nvSpPr>
        <p:spPr>
          <a:xfrm>
            <a:off x="344640" y="881715"/>
            <a:ext cx="5967494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latin typeface="+mj-ea"/>
                <a:ea typeface="+mj-ea"/>
              </a:rPr>
              <a:t>    - </a:t>
            </a:r>
            <a:r>
              <a:rPr lang="ko-KR" altLang="en-US" sz="1200" b="1" dirty="0">
                <a:latin typeface="+mj-ea"/>
                <a:ea typeface="+mj-ea"/>
              </a:rPr>
              <a:t>연동 및 구축을 위한 </a:t>
            </a:r>
            <a:r>
              <a:rPr lang="ko-KR" altLang="en-US" sz="1200" b="1" dirty="0" err="1">
                <a:latin typeface="+mj-ea"/>
                <a:ea typeface="+mj-ea"/>
              </a:rPr>
              <a:t>스케줄표</a:t>
            </a:r>
            <a:endParaRPr lang="en-US" altLang="ko-KR" sz="1200" b="1" dirty="0">
              <a:latin typeface="+mj-ea"/>
              <a:ea typeface="+mj-ea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44640" y="596010"/>
            <a:ext cx="22876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latin typeface="+mj-ea"/>
                <a:ea typeface="+mj-ea"/>
              </a:rPr>
              <a:t>3) PL AOI </a:t>
            </a:r>
            <a:r>
              <a:rPr lang="ko-KR" altLang="en-US" sz="1600" b="1" dirty="0">
                <a:latin typeface="+mj-ea"/>
                <a:ea typeface="+mj-ea"/>
              </a:rPr>
              <a:t>검사기 관련</a:t>
            </a:r>
            <a:endParaRPr lang="en-US" altLang="ko-KR" sz="1600" b="1" dirty="0">
              <a:latin typeface="+mj-ea"/>
              <a:ea typeface="+mj-ea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27565" y="4138593"/>
            <a:ext cx="5967494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latin typeface="+mj-ea"/>
                <a:ea typeface="+mj-ea"/>
              </a:rPr>
              <a:t>    - AOI </a:t>
            </a:r>
            <a:r>
              <a:rPr lang="ko-KR" altLang="en-US" sz="1200" b="1" dirty="0">
                <a:latin typeface="+mj-ea"/>
                <a:ea typeface="+mj-ea"/>
              </a:rPr>
              <a:t>이미지 반출관련 확인</a:t>
            </a:r>
            <a:endParaRPr lang="en-US" altLang="ko-KR" sz="1200" b="1" dirty="0">
              <a:latin typeface="+mj-ea"/>
              <a:ea typeface="+mj-ea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48DFDA4-4D60-41DE-A16B-54B644B9FAF8}"/>
              </a:ext>
            </a:extLst>
          </p:cNvPr>
          <p:cNvSpPr/>
          <p:nvPr/>
        </p:nvSpPr>
        <p:spPr>
          <a:xfrm>
            <a:off x="9412243" y="4466422"/>
            <a:ext cx="2698554" cy="1216743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b="1" dirty="0">
                <a:latin typeface="+mj-ea"/>
                <a:ea typeface="+mj-ea"/>
              </a:rPr>
              <a:t>※</a:t>
            </a:r>
            <a:r>
              <a:rPr lang="ko-KR" altLang="en-US" sz="1000" b="1" dirty="0">
                <a:latin typeface="+mj-ea"/>
                <a:ea typeface="+mj-ea"/>
              </a:rPr>
              <a:t> 참고사항</a:t>
            </a:r>
            <a:endParaRPr lang="en-US" altLang="ko-KR" sz="1000" b="1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>
                <a:latin typeface="+mj-ea"/>
                <a:ea typeface="+mj-ea"/>
              </a:rPr>
              <a:t> </a:t>
            </a:r>
            <a:r>
              <a:rPr lang="en-US" altLang="ko-KR" sz="1000" dirty="0">
                <a:latin typeface="+mj-ea"/>
                <a:ea typeface="+mj-ea"/>
              </a:rPr>
              <a:t>.- AOI </a:t>
            </a:r>
            <a:r>
              <a:rPr lang="ko-KR" altLang="en-US" sz="1000" dirty="0">
                <a:latin typeface="+mj-ea"/>
                <a:ea typeface="+mj-ea"/>
              </a:rPr>
              <a:t>고객사 실사 대비 업무 대응으로</a:t>
            </a:r>
            <a:endParaRPr lang="en-US" altLang="ko-KR" sz="1000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>
                <a:latin typeface="+mj-ea"/>
                <a:ea typeface="+mj-ea"/>
              </a:rPr>
              <a:t>   인한</a:t>
            </a:r>
            <a:r>
              <a:rPr lang="en-US" altLang="ko-KR" sz="1000" dirty="0">
                <a:latin typeface="+mj-ea"/>
                <a:ea typeface="+mj-ea"/>
              </a:rPr>
              <a:t> </a:t>
            </a:r>
            <a:r>
              <a:rPr lang="ko-KR" altLang="en-US" sz="1000" dirty="0">
                <a:latin typeface="+mj-ea"/>
                <a:ea typeface="+mj-ea"/>
              </a:rPr>
              <a:t>일부 일정 지연</a:t>
            </a:r>
            <a:r>
              <a:rPr lang="en-US" altLang="ko-KR" sz="1000" dirty="0">
                <a:latin typeface="+mj-ea"/>
                <a:ea typeface="+mj-ea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+mj-ea"/>
                <a:ea typeface="+mj-ea"/>
              </a:rPr>
              <a:t> .- AOI </a:t>
            </a:r>
            <a:r>
              <a:rPr lang="ko-KR" altLang="en-US" sz="1000" dirty="0">
                <a:latin typeface="+mj-ea"/>
                <a:ea typeface="+mj-ea"/>
              </a:rPr>
              <a:t>불량 제품</a:t>
            </a:r>
            <a:r>
              <a:rPr lang="en-US" altLang="ko-KR" sz="1000" dirty="0">
                <a:latin typeface="+mj-ea"/>
                <a:ea typeface="+mj-ea"/>
              </a:rPr>
              <a:t> Rework </a:t>
            </a:r>
            <a:r>
              <a:rPr lang="ko-KR" altLang="en-US" sz="1000" dirty="0">
                <a:latin typeface="+mj-ea"/>
                <a:ea typeface="+mj-ea"/>
              </a:rPr>
              <a:t>진행이 확정되어</a:t>
            </a:r>
            <a:endParaRPr lang="en-US" altLang="ko-KR" sz="1000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+mj-ea"/>
                <a:ea typeface="+mj-ea"/>
              </a:rPr>
              <a:t>    </a:t>
            </a:r>
            <a:r>
              <a:rPr lang="ko-KR" altLang="en-US" sz="1000" dirty="0">
                <a:latin typeface="+mj-ea"/>
                <a:ea typeface="+mj-ea"/>
              </a:rPr>
              <a:t>해당업무에 대해 내용 정리진행 중</a:t>
            </a:r>
            <a:endParaRPr lang="en-US" altLang="ko-KR" sz="1000" dirty="0">
              <a:latin typeface="+mj-ea"/>
              <a:ea typeface="+mj-ea"/>
            </a:endParaRPr>
          </a:p>
        </p:txBody>
      </p:sp>
      <p:sp>
        <p:nvSpPr>
          <p:cNvPr id="3" name="슬라이드 번호 개체 틀 3">
            <a:extLst>
              <a:ext uri="{FF2B5EF4-FFF2-40B4-BE49-F238E27FC236}">
                <a16:creationId xmlns:a16="http://schemas.microsoft.com/office/drawing/2014/main" id="{B89979C4-FF9A-4822-2549-E29A5D2F8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299201" y="6574715"/>
            <a:ext cx="974997" cy="364195"/>
          </a:xfrm>
        </p:spPr>
        <p:txBody>
          <a:bodyPr/>
          <a:lstStyle/>
          <a:p>
            <a:r>
              <a:rPr lang="en-US" dirty="0"/>
              <a:t>16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4A9D49EB-6834-7D6F-45A5-A07D1E3D05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7327330"/>
              </p:ext>
            </p:extLst>
          </p:nvPr>
        </p:nvGraphicFramePr>
        <p:xfrm>
          <a:off x="60451" y="4472209"/>
          <a:ext cx="9263010" cy="2182714"/>
        </p:xfrm>
        <a:graphic>
          <a:graphicData uri="http://schemas.openxmlformats.org/drawingml/2006/table">
            <a:tbl>
              <a:tblPr/>
              <a:tblGrid>
                <a:gridCol w="1167393">
                  <a:extLst>
                    <a:ext uri="{9D8B030D-6E8A-4147-A177-3AD203B41FA5}">
                      <a16:colId xmlns:a16="http://schemas.microsoft.com/office/drawing/2014/main" val="3662547935"/>
                    </a:ext>
                  </a:extLst>
                </a:gridCol>
                <a:gridCol w="1167393">
                  <a:extLst>
                    <a:ext uri="{9D8B030D-6E8A-4147-A177-3AD203B41FA5}">
                      <a16:colId xmlns:a16="http://schemas.microsoft.com/office/drawing/2014/main" val="1741864927"/>
                    </a:ext>
                  </a:extLst>
                </a:gridCol>
                <a:gridCol w="1167393">
                  <a:extLst>
                    <a:ext uri="{9D8B030D-6E8A-4147-A177-3AD203B41FA5}">
                      <a16:colId xmlns:a16="http://schemas.microsoft.com/office/drawing/2014/main" val="109286821"/>
                    </a:ext>
                  </a:extLst>
                </a:gridCol>
                <a:gridCol w="1167393">
                  <a:extLst>
                    <a:ext uri="{9D8B030D-6E8A-4147-A177-3AD203B41FA5}">
                      <a16:colId xmlns:a16="http://schemas.microsoft.com/office/drawing/2014/main" val="1312789231"/>
                    </a:ext>
                  </a:extLst>
                </a:gridCol>
                <a:gridCol w="1505768">
                  <a:extLst>
                    <a:ext uri="{9D8B030D-6E8A-4147-A177-3AD203B41FA5}">
                      <a16:colId xmlns:a16="http://schemas.microsoft.com/office/drawing/2014/main" val="4145253820"/>
                    </a:ext>
                  </a:extLst>
                </a:gridCol>
                <a:gridCol w="3087670">
                  <a:extLst>
                    <a:ext uri="{9D8B030D-6E8A-4147-A177-3AD203B41FA5}">
                      <a16:colId xmlns:a16="http://schemas.microsoft.com/office/drawing/2014/main" val="3731792803"/>
                    </a:ext>
                  </a:extLst>
                </a:gridCol>
              </a:tblGrid>
              <a:tr h="21827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전송여부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전송방식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이미지 외부유출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1683595"/>
                  </a:ext>
                </a:extLst>
              </a:tr>
              <a:tr h="30558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SDV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보안담당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현지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가능여부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△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세경 자체서버 전송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l" fontAlgn="t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최신 의견 반영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(12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b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해당 건 진행을 위해 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 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창 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NPI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구역 설정필요</a:t>
                      </a:r>
                      <a:b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별도 서버 구매 하여 진행 필요</a:t>
                      </a:r>
                      <a:b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원격사용 접속은 기존과 같이 사전 허가요청 필요</a:t>
                      </a:r>
                    </a:p>
                  </a:txBody>
                  <a:tcPr marL="0" marR="0" marT="0" marB="0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7495850"/>
                  </a:ext>
                </a:extLst>
              </a:tr>
              <a:tr h="43654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추가내용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조건부 가능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서버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NPI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구역설정</a:t>
                      </a:r>
                      <a:b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CCTV,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잠금장치 등 구비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불가라고 하지만</a:t>
                      </a:r>
                      <a:b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허가매체 가능여부</a:t>
                      </a:r>
                      <a:b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확인필요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5817396"/>
                  </a:ext>
                </a:extLst>
              </a:tr>
              <a:tr h="30558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SDC NPI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가능여부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</a:t>
                      </a:r>
                      <a:b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조건부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DB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전송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</a:t>
                      </a:r>
                      <a:b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조건부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l" fontAlgn="t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해당 내용 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VINA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전달 가능여부 확인 필요</a:t>
                      </a:r>
                      <a:b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이미지 활용시에 대한 보안 정책 계획서 제출 필요</a:t>
                      </a:r>
                      <a:b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 </a:t>
                      </a: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조각이미지에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대해서만 해당</a:t>
                      </a:r>
                    </a:p>
                  </a:txBody>
                  <a:tcPr marL="0" marR="0" marT="0" marB="0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07314108"/>
                  </a:ext>
                </a:extLst>
              </a:tr>
              <a:tr h="30558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추가내용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이미지만 전달일시</a:t>
                      </a:r>
                      <a:b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가능한 것으로 확인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이미지만 전달일시</a:t>
                      </a:r>
                      <a:b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가능한 것으로 확인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6407380"/>
                  </a:ext>
                </a:extLst>
              </a:tr>
              <a:tr h="30558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SDC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구매팀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가능여부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△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보안해제기간 </a:t>
                      </a:r>
                      <a:b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서버전송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△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l" fontAlgn="t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추가의견 미 확인</a:t>
                      </a:r>
                      <a:b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보안기간 제외 확인 및 전송 가능하다는 입장 확인</a:t>
                      </a:r>
                    </a:p>
                  </a:txBody>
                  <a:tcPr marL="0" marR="0" marT="0" marB="0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5256002"/>
                  </a:ext>
                </a:extLst>
              </a:tr>
              <a:tr h="30558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추가내용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보안해제</a:t>
                      </a:r>
                      <a:b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기간해당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당 기간외 </a:t>
                      </a:r>
                      <a:b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현장방문 확인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보안해제</a:t>
                      </a:r>
                      <a:b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기간해당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0021471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29406C14-FB5A-3C5B-DCF8-9752C584DD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0884841"/>
              </p:ext>
            </p:extLst>
          </p:nvPr>
        </p:nvGraphicFramePr>
        <p:xfrm>
          <a:off x="60451" y="1166692"/>
          <a:ext cx="12050337" cy="3017588"/>
        </p:xfrm>
        <a:graphic>
          <a:graphicData uri="http://schemas.openxmlformats.org/drawingml/2006/table">
            <a:tbl>
              <a:tblPr/>
              <a:tblGrid>
                <a:gridCol w="875696">
                  <a:extLst>
                    <a:ext uri="{9D8B030D-6E8A-4147-A177-3AD203B41FA5}">
                      <a16:colId xmlns:a16="http://schemas.microsoft.com/office/drawing/2014/main" val="3800502513"/>
                    </a:ext>
                  </a:extLst>
                </a:gridCol>
                <a:gridCol w="723402">
                  <a:extLst>
                    <a:ext uri="{9D8B030D-6E8A-4147-A177-3AD203B41FA5}">
                      <a16:colId xmlns:a16="http://schemas.microsoft.com/office/drawing/2014/main" val="1496264871"/>
                    </a:ext>
                  </a:extLst>
                </a:gridCol>
                <a:gridCol w="590143">
                  <a:extLst>
                    <a:ext uri="{9D8B030D-6E8A-4147-A177-3AD203B41FA5}">
                      <a16:colId xmlns:a16="http://schemas.microsoft.com/office/drawing/2014/main" val="1092896154"/>
                    </a:ext>
                  </a:extLst>
                </a:gridCol>
                <a:gridCol w="352182">
                  <a:extLst>
                    <a:ext uri="{9D8B030D-6E8A-4147-A177-3AD203B41FA5}">
                      <a16:colId xmlns:a16="http://schemas.microsoft.com/office/drawing/2014/main" val="4198365882"/>
                    </a:ext>
                  </a:extLst>
                </a:gridCol>
                <a:gridCol w="352182">
                  <a:extLst>
                    <a:ext uri="{9D8B030D-6E8A-4147-A177-3AD203B41FA5}">
                      <a16:colId xmlns:a16="http://schemas.microsoft.com/office/drawing/2014/main" val="63765838"/>
                    </a:ext>
                  </a:extLst>
                </a:gridCol>
                <a:gridCol w="352182">
                  <a:extLst>
                    <a:ext uri="{9D8B030D-6E8A-4147-A177-3AD203B41FA5}">
                      <a16:colId xmlns:a16="http://schemas.microsoft.com/office/drawing/2014/main" val="4237320984"/>
                    </a:ext>
                  </a:extLst>
                </a:gridCol>
                <a:gridCol w="352182">
                  <a:extLst>
                    <a:ext uri="{9D8B030D-6E8A-4147-A177-3AD203B41FA5}">
                      <a16:colId xmlns:a16="http://schemas.microsoft.com/office/drawing/2014/main" val="309001515"/>
                    </a:ext>
                  </a:extLst>
                </a:gridCol>
                <a:gridCol w="352182">
                  <a:extLst>
                    <a:ext uri="{9D8B030D-6E8A-4147-A177-3AD203B41FA5}">
                      <a16:colId xmlns:a16="http://schemas.microsoft.com/office/drawing/2014/main" val="1916750371"/>
                    </a:ext>
                  </a:extLst>
                </a:gridCol>
                <a:gridCol w="352182">
                  <a:extLst>
                    <a:ext uri="{9D8B030D-6E8A-4147-A177-3AD203B41FA5}">
                      <a16:colId xmlns:a16="http://schemas.microsoft.com/office/drawing/2014/main" val="3143376143"/>
                    </a:ext>
                  </a:extLst>
                </a:gridCol>
                <a:gridCol w="352182">
                  <a:extLst>
                    <a:ext uri="{9D8B030D-6E8A-4147-A177-3AD203B41FA5}">
                      <a16:colId xmlns:a16="http://schemas.microsoft.com/office/drawing/2014/main" val="1696721940"/>
                    </a:ext>
                  </a:extLst>
                </a:gridCol>
                <a:gridCol w="352182">
                  <a:extLst>
                    <a:ext uri="{9D8B030D-6E8A-4147-A177-3AD203B41FA5}">
                      <a16:colId xmlns:a16="http://schemas.microsoft.com/office/drawing/2014/main" val="4026733"/>
                    </a:ext>
                  </a:extLst>
                </a:gridCol>
                <a:gridCol w="352182">
                  <a:extLst>
                    <a:ext uri="{9D8B030D-6E8A-4147-A177-3AD203B41FA5}">
                      <a16:colId xmlns:a16="http://schemas.microsoft.com/office/drawing/2014/main" val="2917439443"/>
                    </a:ext>
                  </a:extLst>
                </a:gridCol>
                <a:gridCol w="352182">
                  <a:extLst>
                    <a:ext uri="{9D8B030D-6E8A-4147-A177-3AD203B41FA5}">
                      <a16:colId xmlns:a16="http://schemas.microsoft.com/office/drawing/2014/main" val="1014783558"/>
                    </a:ext>
                  </a:extLst>
                </a:gridCol>
                <a:gridCol w="352182">
                  <a:extLst>
                    <a:ext uri="{9D8B030D-6E8A-4147-A177-3AD203B41FA5}">
                      <a16:colId xmlns:a16="http://schemas.microsoft.com/office/drawing/2014/main" val="1728423282"/>
                    </a:ext>
                  </a:extLst>
                </a:gridCol>
                <a:gridCol w="352182">
                  <a:extLst>
                    <a:ext uri="{9D8B030D-6E8A-4147-A177-3AD203B41FA5}">
                      <a16:colId xmlns:a16="http://schemas.microsoft.com/office/drawing/2014/main" val="4157091159"/>
                    </a:ext>
                  </a:extLst>
                </a:gridCol>
                <a:gridCol w="352182">
                  <a:extLst>
                    <a:ext uri="{9D8B030D-6E8A-4147-A177-3AD203B41FA5}">
                      <a16:colId xmlns:a16="http://schemas.microsoft.com/office/drawing/2014/main" val="3931728783"/>
                    </a:ext>
                  </a:extLst>
                </a:gridCol>
                <a:gridCol w="352182">
                  <a:extLst>
                    <a:ext uri="{9D8B030D-6E8A-4147-A177-3AD203B41FA5}">
                      <a16:colId xmlns:a16="http://schemas.microsoft.com/office/drawing/2014/main" val="1943193884"/>
                    </a:ext>
                  </a:extLst>
                </a:gridCol>
                <a:gridCol w="352182">
                  <a:extLst>
                    <a:ext uri="{9D8B030D-6E8A-4147-A177-3AD203B41FA5}">
                      <a16:colId xmlns:a16="http://schemas.microsoft.com/office/drawing/2014/main" val="3281234010"/>
                    </a:ext>
                  </a:extLst>
                </a:gridCol>
                <a:gridCol w="352182">
                  <a:extLst>
                    <a:ext uri="{9D8B030D-6E8A-4147-A177-3AD203B41FA5}">
                      <a16:colId xmlns:a16="http://schemas.microsoft.com/office/drawing/2014/main" val="476899973"/>
                    </a:ext>
                  </a:extLst>
                </a:gridCol>
                <a:gridCol w="352182">
                  <a:extLst>
                    <a:ext uri="{9D8B030D-6E8A-4147-A177-3AD203B41FA5}">
                      <a16:colId xmlns:a16="http://schemas.microsoft.com/office/drawing/2014/main" val="2933124519"/>
                    </a:ext>
                  </a:extLst>
                </a:gridCol>
                <a:gridCol w="352182">
                  <a:extLst>
                    <a:ext uri="{9D8B030D-6E8A-4147-A177-3AD203B41FA5}">
                      <a16:colId xmlns:a16="http://schemas.microsoft.com/office/drawing/2014/main" val="1535703402"/>
                    </a:ext>
                  </a:extLst>
                </a:gridCol>
                <a:gridCol w="352182">
                  <a:extLst>
                    <a:ext uri="{9D8B030D-6E8A-4147-A177-3AD203B41FA5}">
                      <a16:colId xmlns:a16="http://schemas.microsoft.com/office/drawing/2014/main" val="1756964386"/>
                    </a:ext>
                  </a:extLst>
                </a:gridCol>
                <a:gridCol w="352182">
                  <a:extLst>
                    <a:ext uri="{9D8B030D-6E8A-4147-A177-3AD203B41FA5}">
                      <a16:colId xmlns:a16="http://schemas.microsoft.com/office/drawing/2014/main" val="2749804215"/>
                    </a:ext>
                  </a:extLst>
                </a:gridCol>
                <a:gridCol w="352182">
                  <a:extLst>
                    <a:ext uri="{9D8B030D-6E8A-4147-A177-3AD203B41FA5}">
                      <a16:colId xmlns:a16="http://schemas.microsoft.com/office/drawing/2014/main" val="2603059389"/>
                    </a:ext>
                  </a:extLst>
                </a:gridCol>
                <a:gridCol w="352182">
                  <a:extLst>
                    <a:ext uri="{9D8B030D-6E8A-4147-A177-3AD203B41FA5}">
                      <a16:colId xmlns:a16="http://schemas.microsoft.com/office/drawing/2014/main" val="1350458399"/>
                    </a:ext>
                  </a:extLst>
                </a:gridCol>
                <a:gridCol w="352182">
                  <a:extLst>
                    <a:ext uri="{9D8B030D-6E8A-4147-A177-3AD203B41FA5}">
                      <a16:colId xmlns:a16="http://schemas.microsoft.com/office/drawing/2014/main" val="390430017"/>
                    </a:ext>
                  </a:extLst>
                </a:gridCol>
                <a:gridCol w="352182">
                  <a:extLst>
                    <a:ext uri="{9D8B030D-6E8A-4147-A177-3AD203B41FA5}">
                      <a16:colId xmlns:a16="http://schemas.microsoft.com/office/drawing/2014/main" val="403812347"/>
                    </a:ext>
                  </a:extLst>
                </a:gridCol>
                <a:gridCol w="352182">
                  <a:extLst>
                    <a:ext uri="{9D8B030D-6E8A-4147-A177-3AD203B41FA5}">
                      <a16:colId xmlns:a16="http://schemas.microsoft.com/office/drawing/2014/main" val="545301241"/>
                    </a:ext>
                  </a:extLst>
                </a:gridCol>
                <a:gridCol w="352182">
                  <a:extLst>
                    <a:ext uri="{9D8B030D-6E8A-4147-A177-3AD203B41FA5}">
                      <a16:colId xmlns:a16="http://schemas.microsoft.com/office/drawing/2014/main" val="1564695259"/>
                    </a:ext>
                  </a:extLst>
                </a:gridCol>
                <a:gridCol w="352182">
                  <a:extLst>
                    <a:ext uri="{9D8B030D-6E8A-4147-A177-3AD203B41FA5}">
                      <a16:colId xmlns:a16="http://schemas.microsoft.com/office/drawing/2014/main" val="880588096"/>
                    </a:ext>
                  </a:extLst>
                </a:gridCol>
                <a:gridCol w="352182">
                  <a:extLst>
                    <a:ext uri="{9D8B030D-6E8A-4147-A177-3AD203B41FA5}">
                      <a16:colId xmlns:a16="http://schemas.microsoft.com/office/drawing/2014/main" val="942472385"/>
                    </a:ext>
                  </a:extLst>
                </a:gridCol>
              </a:tblGrid>
              <a:tr h="2003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내용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담당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완료여부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1/1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1/2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1/3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1/4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1/5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1/6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1/7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1/8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1/9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1/10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1/11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1/12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1/13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1/14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1/15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1/16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1/17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1/18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1/19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1/20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1/21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1/22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1/23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1/24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1/25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1/26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1/27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1/28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5211188"/>
                  </a:ext>
                </a:extLst>
              </a:tr>
              <a:tr h="20030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TABLE</a:t>
                      </a:r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구성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NEXT EYE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</a:t>
                      </a:r>
                      <a:b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(9/20)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1626208"/>
                  </a:ext>
                </a:extLst>
              </a:tr>
              <a:tr h="20030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차연동</a:t>
                      </a:r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TEST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세경</a:t>
                      </a:r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b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NEXT EYE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</a:t>
                      </a:r>
                      <a:b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(9/21)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2807361"/>
                  </a:ext>
                </a:extLst>
              </a:tr>
              <a:tr h="2003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불량상세정보</a:t>
                      </a:r>
                      <a:b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프로그램 개발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세경</a:t>
                      </a:r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 </a:t>
                      </a:r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NEXT EYE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</a:t>
                      </a:r>
                      <a:b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(11/3)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7517877"/>
                  </a:ext>
                </a:extLst>
              </a:tr>
              <a:tr h="20030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TABLE</a:t>
                      </a:r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수정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세경</a:t>
                      </a:r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b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NEXT EYE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</a:t>
                      </a:r>
                      <a:b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(10/20)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11663179"/>
                  </a:ext>
                </a:extLst>
              </a:tr>
              <a:tr h="20030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차연동</a:t>
                      </a:r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TEST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세경</a:t>
                      </a:r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b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NEXT EYE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</a:t>
                      </a:r>
                      <a:b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(10/31)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9974042"/>
                  </a:ext>
                </a:extLst>
              </a:tr>
              <a:tr h="2003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화면구축 </a:t>
                      </a:r>
                      <a:b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DATA</a:t>
                      </a:r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확인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세경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▲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49842596"/>
                  </a:ext>
                </a:extLst>
              </a:tr>
              <a:tr h="2003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전산</a:t>
                      </a:r>
                      <a:b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PROCESS</a:t>
                      </a:r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구축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세경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▲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01025006"/>
                  </a:ext>
                </a:extLst>
              </a:tr>
              <a:tr h="2003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조회화면</a:t>
                      </a:r>
                      <a:b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구축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세경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</a:t>
                      </a:r>
                      <a:b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(10/31)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9860479"/>
                  </a:ext>
                </a:extLst>
              </a:tr>
              <a:tr h="20030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AOI </a:t>
                      </a:r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불량 </a:t>
                      </a:r>
                      <a:b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Rework </a:t>
                      </a:r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관련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세경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내용</a:t>
                      </a:r>
                      <a:b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정리 중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3424211"/>
                  </a:ext>
                </a:extLst>
              </a:tr>
              <a:tr h="20030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REWROK</a:t>
                      </a:r>
                      <a:b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마킹개발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세경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내용</a:t>
                      </a:r>
                      <a:b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정리 중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1371094"/>
                  </a:ext>
                </a:extLst>
              </a:tr>
              <a:tr h="2003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승인샘플</a:t>
                      </a:r>
                      <a:b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임시대응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세경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진행 중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63566636"/>
                  </a:ext>
                </a:extLst>
              </a:tr>
              <a:tr h="21151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사진저장 관련 확인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세경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진행 중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업체</a:t>
                      </a:r>
                      <a:b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미팅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9616159"/>
                  </a:ext>
                </a:extLst>
              </a:tr>
              <a:tr h="2003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불량이미지 관련</a:t>
                      </a:r>
                      <a:b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서버 구축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세경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차주중</a:t>
                      </a:r>
                      <a:b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구축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64244848"/>
                  </a:ext>
                </a:extLst>
              </a:tr>
              <a:tr h="2003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불량이미지 관련</a:t>
                      </a:r>
                      <a:b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서버 구축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NEXT EYE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견적접수</a:t>
                      </a:r>
                      <a:b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진행 중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84894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074894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B2CFDA17-68E3-4912-8660-096EABD31F5C}"/>
              </a:ext>
            </a:extLst>
          </p:cNvPr>
          <p:cNvSpPr txBox="1"/>
          <p:nvPr/>
        </p:nvSpPr>
        <p:spPr>
          <a:xfrm>
            <a:off x="163340" y="115363"/>
            <a:ext cx="3626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rgbClr val="002060"/>
                </a:solidFill>
                <a:latin typeface="+mj-ea"/>
                <a:ea typeface="+mj-ea"/>
              </a:rPr>
              <a:t>1</a:t>
            </a:r>
            <a:endParaRPr lang="ko-KR" altLang="en-US" sz="2400" b="1" dirty="0">
              <a:solidFill>
                <a:srgbClr val="002060"/>
              </a:solidFill>
              <a:latin typeface="+mj-ea"/>
              <a:ea typeface="+mj-ea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2A4E04B-0888-43EE-AE10-891D5FACE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C54B14C-F6CE-4D8D-ABEB-DD3B57200348}"/>
              </a:ext>
            </a:extLst>
          </p:cNvPr>
          <p:cNvSpPr txBox="1"/>
          <p:nvPr/>
        </p:nvSpPr>
        <p:spPr>
          <a:xfrm>
            <a:off x="241058" y="6612601"/>
            <a:ext cx="11336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작성자 </a:t>
            </a:r>
            <a:r>
              <a:rPr lang="en-US" altLang="ko-KR" sz="1100" dirty="0"/>
              <a:t>: </a:t>
            </a:r>
            <a:r>
              <a:rPr lang="ko-KR" altLang="en-US" sz="1100" dirty="0"/>
              <a:t>생산팀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48DD01D-6C1B-4932-B8AC-35AB91794DD6}"/>
              </a:ext>
            </a:extLst>
          </p:cNvPr>
          <p:cNvSpPr txBox="1"/>
          <p:nvPr/>
        </p:nvSpPr>
        <p:spPr>
          <a:xfrm>
            <a:off x="655543" y="135483"/>
            <a:ext cx="4813440" cy="43088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ko-KR" altLang="en-US" sz="2200" b="1" dirty="0">
                <a:solidFill>
                  <a:srgbClr val="002060"/>
                </a:solidFill>
                <a:latin typeface="+mj-ea"/>
                <a:ea typeface="+mj-ea"/>
              </a:rPr>
              <a:t>전산업무 진척현황 및 오픈예상일정 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344640" y="588020"/>
            <a:ext cx="3405099" cy="4140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latin typeface="+mj-ea"/>
                <a:ea typeface="+mj-ea"/>
              </a:rPr>
              <a:t>1) </a:t>
            </a:r>
            <a:r>
              <a:rPr lang="ko-KR" altLang="en-US" sz="1600" b="1" dirty="0">
                <a:latin typeface="+mj-ea"/>
                <a:ea typeface="+mj-ea"/>
              </a:rPr>
              <a:t>전산관련 업무 내용 별 진척현황</a:t>
            </a:r>
            <a:endParaRPr lang="en-US" altLang="ko-KR" sz="1600" b="1" dirty="0">
              <a:latin typeface="+mj-ea"/>
              <a:ea typeface="+mj-ea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44640" y="2814589"/>
            <a:ext cx="3127779" cy="4140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latin typeface="+mj-ea"/>
                <a:ea typeface="+mj-ea"/>
              </a:rPr>
              <a:t>2) </a:t>
            </a:r>
            <a:r>
              <a:rPr lang="ko-KR" altLang="en-US" sz="1600" b="1" dirty="0">
                <a:latin typeface="+mj-ea"/>
                <a:ea typeface="+mj-ea"/>
              </a:rPr>
              <a:t>각 품목별 운영관련 예상일정</a:t>
            </a:r>
            <a:endParaRPr lang="en-US" altLang="ko-KR" sz="1600" b="1" dirty="0">
              <a:latin typeface="+mj-ea"/>
              <a:ea typeface="+mj-ea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27289" y="5501777"/>
            <a:ext cx="6197301" cy="10752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>
                <a:latin typeface="+mj-ea"/>
              </a:rPr>
              <a:t>  -. </a:t>
            </a:r>
            <a:r>
              <a:rPr lang="ko-KR" altLang="en-US" sz="1100" dirty="0">
                <a:latin typeface="+mj-ea"/>
              </a:rPr>
              <a:t>주 전산 변경 작업을 위한 작업 진행 중 </a:t>
            </a:r>
            <a:r>
              <a:rPr lang="en-US" altLang="ko-KR" sz="1100" dirty="0">
                <a:latin typeface="+mj-ea"/>
              </a:rPr>
              <a:t>– </a:t>
            </a:r>
            <a:r>
              <a:rPr lang="ko-KR" altLang="en-US" sz="1100" dirty="0">
                <a:latin typeface="+mj-ea"/>
              </a:rPr>
              <a:t>전환 작업 간 문제점 해결 진행 중 </a:t>
            </a:r>
            <a:endParaRPr lang="en-US" altLang="ko-KR" sz="1100" dirty="0">
              <a:latin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latin typeface="+mj-ea"/>
              </a:rPr>
              <a:t>  -. BOM</a:t>
            </a:r>
            <a:r>
              <a:rPr lang="ko-KR" altLang="en-US" sz="1100" dirty="0">
                <a:latin typeface="+mj-ea"/>
              </a:rPr>
              <a:t> 오류 수정 및 외주 적용 관련 내용 반영 작업 진행 중</a:t>
            </a:r>
            <a:endParaRPr lang="en-US" altLang="ko-KR" sz="1100" dirty="0">
              <a:latin typeface="+mj-ea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 </a:t>
            </a:r>
            <a:r>
              <a:rPr lang="en-US" altLang="ko-KR" sz="11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-. </a:t>
            </a:r>
            <a:r>
              <a:rPr lang="ko-KR" altLang="en-US" sz="11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일부 단독 운영일자 변경진행 </a:t>
            </a:r>
            <a:r>
              <a:rPr lang="en-US" altLang="ko-KR" sz="11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11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프로그램 일부 오류로 인한 문제 수정 작업 중</a:t>
            </a:r>
            <a:endParaRPr lang="ko-KR" altLang="en-US" sz="1100" dirty="0">
              <a:effectLst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latin typeface="+mj-ea"/>
              </a:rPr>
              <a:t>  -. </a:t>
            </a:r>
            <a:r>
              <a:rPr lang="ko-KR" altLang="en-US" sz="1100" dirty="0">
                <a:latin typeface="+mj-ea"/>
              </a:rPr>
              <a:t>일부분 시스템 불안정한 부분으로 인해 일부 품목 적용 지연</a:t>
            </a:r>
            <a:endParaRPr lang="en-US" altLang="ko-KR" sz="1100" dirty="0">
              <a:latin typeface="+mj-ea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40276DE-4B42-39EC-98FE-1CD5084802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638877"/>
              </p:ext>
            </p:extLst>
          </p:nvPr>
        </p:nvGraphicFramePr>
        <p:xfrm>
          <a:off x="241058" y="3228613"/>
          <a:ext cx="11472629" cy="2273163"/>
        </p:xfrm>
        <a:graphic>
          <a:graphicData uri="http://schemas.openxmlformats.org/drawingml/2006/table">
            <a:tbl>
              <a:tblPr/>
              <a:tblGrid>
                <a:gridCol w="1257663">
                  <a:extLst>
                    <a:ext uri="{9D8B030D-6E8A-4147-A177-3AD203B41FA5}">
                      <a16:colId xmlns:a16="http://schemas.microsoft.com/office/drawing/2014/main" val="1546341474"/>
                    </a:ext>
                  </a:extLst>
                </a:gridCol>
                <a:gridCol w="2101620">
                  <a:extLst>
                    <a:ext uri="{9D8B030D-6E8A-4147-A177-3AD203B41FA5}">
                      <a16:colId xmlns:a16="http://schemas.microsoft.com/office/drawing/2014/main" val="2101653474"/>
                    </a:ext>
                  </a:extLst>
                </a:gridCol>
                <a:gridCol w="2117620">
                  <a:extLst>
                    <a:ext uri="{9D8B030D-6E8A-4147-A177-3AD203B41FA5}">
                      <a16:colId xmlns:a16="http://schemas.microsoft.com/office/drawing/2014/main" val="3660340137"/>
                    </a:ext>
                  </a:extLst>
                </a:gridCol>
                <a:gridCol w="2085621">
                  <a:extLst>
                    <a:ext uri="{9D8B030D-6E8A-4147-A177-3AD203B41FA5}">
                      <a16:colId xmlns:a16="http://schemas.microsoft.com/office/drawing/2014/main" val="2437326788"/>
                    </a:ext>
                  </a:extLst>
                </a:gridCol>
                <a:gridCol w="1050811">
                  <a:extLst>
                    <a:ext uri="{9D8B030D-6E8A-4147-A177-3AD203B41FA5}">
                      <a16:colId xmlns:a16="http://schemas.microsoft.com/office/drawing/2014/main" val="2258714197"/>
                    </a:ext>
                  </a:extLst>
                </a:gridCol>
                <a:gridCol w="1050811">
                  <a:extLst>
                    <a:ext uri="{9D8B030D-6E8A-4147-A177-3AD203B41FA5}">
                      <a16:colId xmlns:a16="http://schemas.microsoft.com/office/drawing/2014/main" val="4101849670"/>
                    </a:ext>
                  </a:extLst>
                </a:gridCol>
                <a:gridCol w="620558">
                  <a:extLst>
                    <a:ext uri="{9D8B030D-6E8A-4147-A177-3AD203B41FA5}">
                      <a16:colId xmlns:a16="http://schemas.microsoft.com/office/drawing/2014/main" val="3547218259"/>
                    </a:ext>
                  </a:extLst>
                </a:gridCol>
                <a:gridCol w="620558">
                  <a:extLst>
                    <a:ext uri="{9D8B030D-6E8A-4147-A177-3AD203B41FA5}">
                      <a16:colId xmlns:a16="http://schemas.microsoft.com/office/drawing/2014/main" val="313853876"/>
                    </a:ext>
                  </a:extLst>
                </a:gridCol>
                <a:gridCol w="567367">
                  <a:extLst>
                    <a:ext uri="{9D8B030D-6E8A-4147-A177-3AD203B41FA5}">
                      <a16:colId xmlns:a16="http://schemas.microsoft.com/office/drawing/2014/main" val="2334758096"/>
                    </a:ext>
                  </a:extLst>
                </a:gridCol>
              </a:tblGrid>
              <a:tr h="26783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품목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오픈운영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 전산 전환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단독전환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8175641"/>
                  </a:ext>
                </a:extLst>
              </a:tr>
              <a:tr h="28647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OCA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05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09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03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등록 진행 중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일부 기능 추가 개발 작업 진행 중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41032053"/>
                  </a:ext>
                </a:extLst>
              </a:tr>
              <a:tr h="28647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PL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05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09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등록 진행 중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인라인 내용 추가예정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7109735"/>
                  </a:ext>
                </a:extLst>
              </a:tr>
              <a:tr h="28647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TAPE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06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09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04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~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일부모델부터 순차전환 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 내 전체 전환 예정 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금일부터 전체 등록진행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6130876"/>
                  </a:ext>
                </a:extLst>
              </a:tr>
              <a:tr h="28647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SUS/UB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07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09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등록진행 중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71433705"/>
                  </a:ext>
                </a:extLst>
              </a:tr>
              <a:tr h="28647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DECO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08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04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09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B5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양산 적용 우선 진행 이후 순차 등록 진행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739363"/>
                  </a:ext>
                </a:extLst>
              </a:tr>
              <a:tr h="28647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PCPMMA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07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09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A15, A25 BOM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수정 작업 진행 중 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신규 모델진행으로 우선병행사용</a:t>
                      </a:r>
                      <a:b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2/1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단독 전환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1675758"/>
                  </a:ext>
                </a:extLst>
              </a:tr>
              <a:tr h="28647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선합지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09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현재 일부 문제 발생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1178743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4D69B85B-C28B-E1AA-9587-D85871B48728}"/>
              </a:ext>
            </a:extLst>
          </p:cNvPr>
          <p:cNvSpPr/>
          <p:nvPr/>
        </p:nvSpPr>
        <p:spPr>
          <a:xfrm>
            <a:off x="525939" y="886401"/>
            <a:ext cx="1649811" cy="3135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>
                <a:latin typeface="+mj-ea"/>
                <a:ea typeface="+mj-ea"/>
              </a:rPr>
              <a:t>  -. </a:t>
            </a:r>
            <a:r>
              <a:rPr lang="ko-KR" altLang="en-US" sz="1100" dirty="0">
                <a:latin typeface="+mj-ea"/>
                <a:ea typeface="+mj-ea"/>
              </a:rPr>
              <a:t>기존 수립내용 기준</a:t>
            </a:r>
            <a:endParaRPr lang="en-US" altLang="ko-KR" sz="1100" dirty="0">
              <a:latin typeface="+mj-ea"/>
              <a:ea typeface="+mj-ea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FCCE9B2-1E81-8601-E7C8-020272B3AA0D}"/>
              </a:ext>
            </a:extLst>
          </p:cNvPr>
          <p:cNvSpPr/>
          <p:nvPr/>
        </p:nvSpPr>
        <p:spPr>
          <a:xfrm>
            <a:off x="5986702" y="886401"/>
            <a:ext cx="1649811" cy="3135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>
                <a:latin typeface="+mj-ea"/>
                <a:ea typeface="+mj-ea"/>
              </a:rPr>
              <a:t>  -. </a:t>
            </a:r>
            <a:r>
              <a:rPr lang="ko-KR" altLang="en-US" sz="1100" dirty="0">
                <a:latin typeface="+mj-ea"/>
                <a:ea typeface="+mj-ea"/>
              </a:rPr>
              <a:t>신규 수립내용 기준</a:t>
            </a:r>
            <a:endParaRPr lang="en-US" altLang="ko-KR" sz="1100" dirty="0">
              <a:latin typeface="+mj-ea"/>
              <a:ea typeface="+mj-ea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53CD549-EE9A-1917-282E-1AA112D190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8214571"/>
              </p:ext>
            </p:extLst>
          </p:nvPr>
        </p:nvGraphicFramePr>
        <p:xfrm>
          <a:off x="241058" y="1196493"/>
          <a:ext cx="5570082" cy="1394335"/>
        </p:xfrm>
        <a:graphic>
          <a:graphicData uri="http://schemas.openxmlformats.org/drawingml/2006/table">
            <a:tbl>
              <a:tblPr/>
              <a:tblGrid>
                <a:gridCol w="928347">
                  <a:extLst>
                    <a:ext uri="{9D8B030D-6E8A-4147-A177-3AD203B41FA5}">
                      <a16:colId xmlns:a16="http://schemas.microsoft.com/office/drawing/2014/main" val="1438850625"/>
                    </a:ext>
                  </a:extLst>
                </a:gridCol>
                <a:gridCol w="928347">
                  <a:extLst>
                    <a:ext uri="{9D8B030D-6E8A-4147-A177-3AD203B41FA5}">
                      <a16:colId xmlns:a16="http://schemas.microsoft.com/office/drawing/2014/main" val="2092142568"/>
                    </a:ext>
                  </a:extLst>
                </a:gridCol>
                <a:gridCol w="928347">
                  <a:extLst>
                    <a:ext uri="{9D8B030D-6E8A-4147-A177-3AD203B41FA5}">
                      <a16:colId xmlns:a16="http://schemas.microsoft.com/office/drawing/2014/main" val="1512639744"/>
                    </a:ext>
                  </a:extLst>
                </a:gridCol>
                <a:gridCol w="928347">
                  <a:extLst>
                    <a:ext uri="{9D8B030D-6E8A-4147-A177-3AD203B41FA5}">
                      <a16:colId xmlns:a16="http://schemas.microsoft.com/office/drawing/2014/main" val="2596970"/>
                    </a:ext>
                  </a:extLst>
                </a:gridCol>
                <a:gridCol w="928347">
                  <a:extLst>
                    <a:ext uri="{9D8B030D-6E8A-4147-A177-3AD203B41FA5}">
                      <a16:colId xmlns:a16="http://schemas.microsoft.com/office/drawing/2014/main" val="3455480880"/>
                    </a:ext>
                  </a:extLst>
                </a:gridCol>
                <a:gridCol w="928347">
                  <a:extLst>
                    <a:ext uri="{9D8B030D-6E8A-4147-A177-3AD203B41FA5}">
                      <a16:colId xmlns:a16="http://schemas.microsoft.com/office/drawing/2014/main" val="3199881271"/>
                    </a:ext>
                  </a:extLst>
                </a:gridCol>
              </a:tblGrid>
              <a:tr h="27886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총항목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예정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진행중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완료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진척율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7053601"/>
                  </a:ext>
                </a:extLst>
              </a:tr>
              <a:tr h="27886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Flow(</a:t>
                      </a:r>
                      <a:r>
                        <a:rPr lang="ko-KR" alt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운영</a:t>
                      </a:r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78.9%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8777835"/>
                  </a:ext>
                </a:extLst>
              </a:tr>
              <a:tr h="27886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개발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77.8%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5318761"/>
                  </a:ext>
                </a:extLst>
              </a:tr>
              <a:tr h="27886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75.0%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9968826"/>
                  </a:ext>
                </a:extLst>
              </a:tr>
              <a:tr h="27886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합계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76.9%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2022588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37A61512-F4F3-A40A-1704-43F76F774F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6184458"/>
              </p:ext>
            </p:extLst>
          </p:nvPr>
        </p:nvGraphicFramePr>
        <p:xfrm>
          <a:off x="6112851" y="1196493"/>
          <a:ext cx="6039270" cy="1394335"/>
        </p:xfrm>
        <a:graphic>
          <a:graphicData uri="http://schemas.openxmlformats.org/drawingml/2006/table">
            <a:tbl>
              <a:tblPr/>
              <a:tblGrid>
                <a:gridCol w="874256">
                  <a:extLst>
                    <a:ext uri="{9D8B030D-6E8A-4147-A177-3AD203B41FA5}">
                      <a16:colId xmlns:a16="http://schemas.microsoft.com/office/drawing/2014/main" val="3018413656"/>
                    </a:ext>
                  </a:extLst>
                </a:gridCol>
                <a:gridCol w="1012297">
                  <a:extLst>
                    <a:ext uri="{9D8B030D-6E8A-4147-A177-3AD203B41FA5}">
                      <a16:colId xmlns:a16="http://schemas.microsoft.com/office/drawing/2014/main" val="66292804"/>
                    </a:ext>
                  </a:extLst>
                </a:gridCol>
                <a:gridCol w="1012297">
                  <a:extLst>
                    <a:ext uri="{9D8B030D-6E8A-4147-A177-3AD203B41FA5}">
                      <a16:colId xmlns:a16="http://schemas.microsoft.com/office/drawing/2014/main" val="2247308561"/>
                    </a:ext>
                  </a:extLst>
                </a:gridCol>
                <a:gridCol w="1012297">
                  <a:extLst>
                    <a:ext uri="{9D8B030D-6E8A-4147-A177-3AD203B41FA5}">
                      <a16:colId xmlns:a16="http://schemas.microsoft.com/office/drawing/2014/main" val="3706379031"/>
                    </a:ext>
                  </a:extLst>
                </a:gridCol>
                <a:gridCol w="1023800">
                  <a:extLst>
                    <a:ext uri="{9D8B030D-6E8A-4147-A177-3AD203B41FA5}">
                      <a16:colId xmlns:a16="http://schemas.microsoft.com/office/drawing/2014/main" val="2293641828"/>
                    </a:ext>
                  </a:extLst>
                </a:gridCol>
                <a:gridCol w="1104323">
                  <a:extLst>
                    <a:ext uri="{9D8B030D-6E8A-4147-A177-3AD203B41FA5}">
                      <a16:colId xmlns:a16="http://schemas.microsoft.com/office/drawing/2014/main" val="659579812"/>
                    </a:ext>
                  </a:extLst>
                </a:gridCol>
              </a:tblGrid>
              <a:tr h="27886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총항목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예정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진행중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완료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진척율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7974022"/>
                  </a:ext>
                </a:extLst>
              </a:tr>
              <a:tr h="27886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Flow(</a:t>
                      </a:r>
                      <a:r>
                        <a:rPr lang="ko-KR" alt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운영</a:t>
                      </a:r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25.0%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2885571"/>
                  </a:ext>
                </a:extLst>
              </a:tr>
              <a:tr h="27886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개발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52.9%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3876001"/>
                  </a:ext>
                </a:extLst>
              </a:tr>
              <a:tr h="27886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62.9%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9730518"/>
                  </a:ext>
                </a:extLst>
              </a:tr>
              <a:tr h="27886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합계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56.2%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6606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455901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B2CFDA17-68E3-4912-8660-096EABD31F5C}"/>
              </a:ext>
            </a:extLst>
          </p:cNvPr>
          <p:cNvSpPr txBox="1"/>
          <p:nvPr/>
        </p:nvSpPr>
        <p:spPr>
          <a:xfrm>
            <a:off x="163340" y="115363"/>
            <a:ext cx="3626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rgbClr val="002060"/>
                </a:solidFill>
                <a:latin typeface="+mj-ea"/>
                <a:ea typeface="+mj-ea"/>
              </a:rPr>
              <a:t>3</a:t>
            </a:r>
            <a:endParaRPr lang="ko-KR" altLang="en-US" sz="2400" b="1" dirty="0">
              <a:solidFill>
                <a:srgbClr val="002060"/>
              </a:solidFill>
              <a:latin typeface="+mj-ea"/>
              <a:ea typeface="+mj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48DD01D-6C1B-4932-B8AC-35AB91794DD6}"/>
              </a:ext>
            </a:extLst>
          </p:cNvPr>
          <p:cNvSpPr txBox="1"/>
          <p:nvPr/>
        </p:nvSpPr>
        <p:spPr>
          <a:xfrm>
            <a:off x="655542" y="135483"/>
            <a:ext cx="5539517" cy="43088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ko-KR" altLang="en-US" sz="2200" b="1" dirty="0">
                <a:solidFill>
                  <a:srgbClr val="002060"/>
                </a:solidFill>
                <a:latin typeface="+mj-ea"/>
                <a:ea typeface="+mj-ea"/>
              </a:rPr>
              <a:t>참고사항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18B2B4E-976A-40B0-B236-4811FD0B3F51}"/>
              </a:ext>
            </a:extLst>
          </p:cNvPr>
          <p:cNvSpPr txBox="1"/>
          <p:nvPr/>
        </p:nvSpPr>
        <p:spPr>
          <a:xfrm>
            <a:off x="241058" y="6612601"/>
            <a:ext cx="11336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작성자 </a:t>
            </a:r>
            <a:r>
              <a:rPr lang="en-US" altLang="ko-KR" sz="1100" dirty="0"/>
              <a:t>: </a:t>
            </a:r>
            <a:r>
              <a:rPr lang="ko-KR" altLang="en-US" sz="1100" dirty="0" err="1"/>
              <a:t>생산팀</a:t>
            </a:r>
            <a:endParaRPr lang="ko-KR" altLang="en-US" sz="1100" dirty="0"/>
          </a:p>
        </p:txBody>
      </p:sp>
      <p:sp>
        <p:nvSpPr>
          <p:cNvPr id="16" name="직사각형 15"/>
          <p:cNvSpPr/>
          <p:nvPr/>
        </p:nvSpPr>
        <p:spPr>
          <a:xfrm>
            <a:off x="344640" y="891240"/>
            <a:ext cx="3680429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latin typeface="+mj-ea"/>
                <a:ea typeface="+mj-ea"/>
              </a:rPr>
              <a:t>     - AOI </a:t>
            </a:r>
            <a:r>
              <a:rPr lang="ko-KR" altLang="en-US" sz="1200" b="1" dirty="0">
                <a:latin typeface="+mj-ea"/>
                <a:ea typeface="+mj-ea"/>
              </a:rPr>
              <a:t>불량제품 </a:t>
            </a:r>
            <a:r>
              <a:rPr lang="en-US" altLang="ko-KR" sz="1200" b="1" dirty="0">
                <a:latin typeface="+mj-ea"/>
                <a:ea typeface="+mj-ea"/>
              </a:rPr>
              <a:t>REWROK</a:t>
            </a:r>
            <a:r>
              <a:rPr lang="ko-KR" altLang="en-US" sz="1200" b="1" dirty="0">
                <a:latin typeface="+mj-ea"/>
                <a:ea typeface="+mj-ea"/>
              </a:rPr>
              <a:t>관련 </a:t>
            </a:r>
            <a:r>
              <a:rPr lang="en-US" altLang="ko-KR" sz="1200" b="1" dirty="0">
                <a:latin typeface="+mj-ea"/>
                <a:ea typeface="+mj-ea"/>
              </a:rPr>
              <a:t>Process </a:t>
            </a:r>
            <a:r>
              <a:rPr lang="ko-KR" altLang="en-US" sz="1200" b="1" dirty="0">
                <a:latin typeface="+mj-ea"/>
                <a:ea typeface="+mj-ea"/>
              </a:rPr>
              <a:t>수립</a:t>
            </a:r>
            <a:endParaRPr lang="en-US" altLang="ko-KR" sz="1200" b="1" dirty="0">
              <a:latin typeface="+mj-ea"/>
              <a:ea typeface="+mj-ea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44640" y="596010"/>
            <a:ext cx="22876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latin typeface="+mj-ea"/>
                <a:ea typeface="+mj-ea"/>
              </a:rPr>
              <a:t>3) PL AOI </a:t>
            </a:r>
            <a:r>
              <a:rPr lang="ko-KR" altLang="en-US" sz="1600" b="1" dirty="0">
                <a:latin typeface="+mj-ea"/>
                <a:ea typeface="+mj-ea"/>
              </a:rPr>
              <a:t>검사기 관련</a:t>
            </a:r>
            <a:endParaRPr lang="en-US" altLang="ko-KR" sz="1600" b="1" dirty="0">
              <a:latin typeface="+mj-ea"/>
              <a:ea typeface="+mj-ea"/>
            </a:endParaRPr>
          </a:p>
        </p:txBody>
      </p:sp>
      <p:sp>
        <p:nvSpPr>
          <p:cNvPr id="2" name="슬라이드 번호 개체 틀 3">
            <a:extLst>
              <a:ext uri="{FF2B5EF4-FFF2-40B4-BE49-F238E27FC236}">
                <a16:creationId xmlns:a16="http://schemas.microsoft.com/office/drawing/2014/main" id="{7893EEFB-0CA0-B300-F1FA-56D0BC549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299201" y="6574715"/>
            <a:ext cx="974997" cy="364195"/>
          </a:xfrm>
        </p:spPr>
        <p:txBody>
          <a:bodyPr/>
          <a:lstStyle/>
          <a:p>
            <a:r>
              <a:rPr lang="en-US" dirty="0"/>
              <a:t>17</a:t>
            </a: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2A7F91F2-F4D6-AA4D-96E4-5DD54411F62B}"/>
              </a:ext>
            </a:extLst>
          </p:cNvPr>
          <p:cNvSpPr/>
          <p:nvPr/>
        </p:nvSpPr>
        <p:spPr>
          <a:xfrm>
            <a:off x="7134229" y="891240"/>
            <a:ext cx="4905370" cy="5533310"/>
          </a:xfrm>
          <a:prstGeom prst="rect">
            <a:avLst/>
          </a:prstGeom>
          <a:ln>
            <a:solidFill>
              <a:schemeClr val="accent5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b="1" dirty="0">
                <a:latin typeface="+mj-ea"/>
                <a:ea typeface="+mj-ea"/>
              </a:rPr>
              <a:t>1. </a:t>
            </a:r>
            <a:r>
              <a:rPr lang="en-US" altLang="ko-KR" sz="1000" b="1" dirty="0" err="1">
                <a:latin typeface="+mj-ea"/>
                <a:ea typeface="+mj-ea"/>
              </a:rPr>
              <a:t>Rewrok</a:t>
            </a:r>
            <a:r>
              <a:rPr lang="en-US" altLang="ko-KR" sz="1000" b="1" dirty="0">
                <a:latin typeface="+mj-ea"/>
                <a:ea typeface="+mj-ea"/>
              </a:rPr>
              <a:t> </a:t>
            </a:r>
            <a:r>
              <a:rPr lang="ko-KR" altLang="en-US" sz="1000" b="1" dirty="0">
                <a:latin typeface="+mj-ea"/>
                <a:ea typeface="+mj-ea"/>
              </a:rPr>
              <a:t>진행 배경</a:t>
            </a:r>
            <a:endParaRPr lang="en-US" altLang="ko-KR" sz="1000" b="1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latin typeface="+mj-ea"/>
                <a:ea typeface="+mj-ea"/>
              </a:rPr>
              <a:t>   - AOI </a:t>
            </a:r>
            <a:r>
              <a:rPr lang="ko-KR" altLang="en-US" sz="900" dirty="0" err="1">
                <a:latin typeface="+mj-ea"/>
                <a:ea typeface="+mj-ea"/>
              </a:rPr>
              <a:t>과검률</a:t>
            </a:r>
            <a:r>
              <a:rPr lang="ko-KR" altLang="en-US" sz="900" dirty="0">
                <a:latin typeface="+mj-ea"/>
                <a:ea typeface="+mj-ea"/>
              </a:rPr>
              <a:t> 약</a:t>
            </a:r>
            <a:r>
              <a:rPr lang="en-US" altLang="ko-KR" sz="900" dirty="0">
                <a:latin typeface="+mj-ea"/>
                <a:ea typeface="+mj-ea"/>
              </a:rPr>
              <a:t>6% </a:t>
            </a:r>
            <a:r>
              <a:rPr lang="ko-KR" altLang="en-US" sz="900" dirty="0">
                <a:latin typeface="+mj-ea"/>
                <a:ea typeface="+mj-ea"/>
              </a:rPr>
              <a:t>정도로 </a:t>
            </a:r>
            <a:r>
              <a:rPr lang="en-US" altLang="ko-KR" sz="900" dirty="0">
                <a:latin typeface="+mj-ea"/>
                <a:ea typeface="+mj-ea"/>
              </a:rPr>
              <a:t>rework</a:t>
            </a:r>
            <a:r>
              <a:rPr lang="ko-KR" altLang="en-US" sz="900" dirty="0">
                <a:latin typeface="+mj-ea"/>
                <a:ea typeface="+mj-ea"/>
              </a:rPr>
              <a:t> 작업은 필수인 상황</a:t>
            </a:r>
            <a:endParaRPr lang="en-US" altLang="ko-KR" sz="900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endParaRPr lang="en-US" altLang="ko-KR" sz="900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1000" b="1" dirty="0">
                <a:latin typeface="+mj-ea"/>
                <a:ea typeface="+mj-ea"/>
              </a:rPr>
              <a:t>2. </a:t>
            </a:r>
            <a:r>
              <a:rPr lang="ko-KR" altLang="en-US" sz="1000" b="1" dirty="0">
                <a:latin typeface="+mj-ea"/>
                <a:ea typeface="+mj-ea"/>
              </a:rPr>
              <a:t>진행방법</a:t>
            </a:r>
            <a:endParaRPr lang="en-US" altLang="ko-KR" sz="1000" b="1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latin typeface="+mj-ea"/>
                <a:ea typeface="+mj-ea"/>
              </a:rPr>
              <a:t>   - SALM</a:t>
            </a:r>
            <a:r>
              <a:rPr lang="ko-KR" altLang="en-US" sz="900" dirty="0">
                <a:latin typeface="+mj-ea"/>
                <a:ea typeface="+mj-ea"/>
              </a:rPr>
              <a:t> 장비에서 작업 </a:t>
            </a:r>
            <a:r>
              <a:rPr lang="en-US" altLang="ko-KR" sz="900" dirty="0">
                <a:latin typeface="+mj-ea"/>
                <a:ea typeface="+mj-ea"/>
              </a:rPr>
              <a:t>Lot</a:t>
            </a:r>
            <a:r>
              <a:rPr lang="ko-KR" altLang="en-US" sz="900" dirty="0">
                <a:latin typeface="+mj-ea"/>
                <a:ea typeface="+mj-ea"/>
              </a:rPr>
              <a:t> 정보를 경박에 </a:t>
            </a:r>
            <a:r>
              <a:rPr lang="en-US" altLang="ko-KR" sz="900" dirty="0">
                <a:latin typeface="+mj-ea"/>
                <a:ea typeface="+mj-ea"/>
              </a:rPr>
              <a:t>QR</a:t>
            </a:r>
            <a:r>
              <a:rPr lang="ko-KR" altLang="en-US" sz="900" dirty="0">
                <a:latin typeface="+mj-ea"/>
                <a:ea typeface="+mj-ea"/>
              </a:rPr>
              <a:t>마킹 작업 진행</a:t>
            </a:r>
            <a:r>
              <a:rPr lang="en-US" altLang="ko-KR" sz="900" dirty="0">
                <a:latin typeface="+mj-ea"/>
                <a:ea typeface="+mj-ea"/>
              </a:rPr>
              <a:t>(</a:t>
            </a:r>
            <a:r>
              <a:rPr lang="ko-KR" altLang="en-US" sz="900" dirty="0">
                <a:latin typeface="+mj-ea"/>
                <a:ea typeface="+mj-ea"/>
              </a:rPr>
              <a:t>전수진행</a:t>
            </a:r>
            <a:r>
              <a:rPr lang="en-US" altLang="ko-KR" sz="900" dirty="0">
                <a:latin typeface="+mj-ea"/>
                <a:ea typeface="+mj-ea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latin typeface="+mj-ea"/>
                <a:ea typeface="+mj-ea"/>
              </a:rPr>
              <a:t>   - Rework </a:t>
            </a:r>
            <a:r>
              <a:rPr lang="ko-KR" altLang="en-US" sz="900" dirty="0">
                <a:latin typeface="+mj-ea"/>
                <a:ea typeface="+mj-ea"/>
              </a:rPr>
              <a:t>양품대상이 되는 제품에 대해 경박 </a:t>
            </a:r>
            <a:r>
              <a:rPr lang="en-US" altLang="ko-KR" sz="900" dirty="0">
                <a:latin typeface="+mj-ea"/>
                <a:ea typeface="+mj-ea"/>
              </a:rPr>
              <a:t>QR scan</a:t>
            </a:r>
            <a:r>
              <a:rPr lang="ko-KR" altLang="en-US" sz="900" dirty="0">
                <a:latin typeface="+mj-ea"/>
                <a:ea typeface="+mj-ea"/>
              </a:rPr>
              <a:t>하여 </a:t>
            </a:r>
            <a:endParaRPr lang="en-US" altLang="ko-KR" sz="900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latin typeface="+mj-ea"/>
                <a:ea typeface="+mj-ea"/>
              </a:rPr>
              <a:t>     </a:t>
            </a:r>
            <a:r>
              <a:rPr lang="ko-KR" altLang="en-US" sz="900" dirty="0">
                <a:latin typeface="+mj-ea"/>
                <a:ea typeface="+mj-ea"/>
              </a:rPr>
              <a:t>해당 </a:t>
            </a:r>
            <a:r>
              <a:rPr lang="en-US" altLang="ko-KR" sz="900" dirty="0">
                <a:latin typeface="+mj-ea"/>
                <a:ea typeface="+mj-ea"/>
              </a:rPr>
              <a:t>cell </a:t>
            </a:r>
            <a:r>
              <a:rPr lang="ko-KR" altLang="en-US" sz="900" dirty="0">
                <a:latin typeface="+mj-ea"/>
                <a:ea typeface="+mj-ea"/>
              </a:rPr>
              <a:t>별 작업 정보 기준으로 </a:t>
            </a:r>
            <a:r>
              <a:rPr lang="ko-KR" altLang="en-US" sz="900" dirty="0" err="1">
                <a:latin typeface="+mj-ea"/>
                <a:ea typeface="+mj-ea"/>
              </a:rPr>
              <a:t>중박</a:t>
            </a:r>
            <a:r>
              <a:rPr lang="ko-KR" altLang="en-US" sz="900" dirty="0">
                <a:latin typeface="+mj-ea"/>
                <a:ea typeface="+mj-ea"/>
              </a:rPr>
              <a:t> </a:t>
            </a:r>
            <a:r>
              <a:rPr lang="en-US" altLang="ko-KR" sz="900" dirty="0">
                <a:latin typeface="+mj-ea"/>
                <a:ea typeface="+mj-ea"/>
              </a:rPr>
              <a:t>CELL </a:t>
            </a:r>
            <a:r>
              <a:rPr lang="ko-KR" altLang="en-US" sz="900" dirty="0">
                <a:latin typeface="+mj-ea"/>
                <a:ea typeface="+mj-ea"/>
              </a:rPr>
              <a:t>마킹 진행</a:t>
            </a:r>
            <a:endParaRPr lang="en-US" altLang="ko-KR" sz="900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endParaRPr lang="en-US" altLang="ko-KR" sz="900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1000" b="1" dirty="0">
                <a:latin typeface="+mj-ea"/>
                <a:ea typeface="+mj-ea"/>
              </a:rPr>
              <a:t>3. </a:t>
            </a:r>
            <a:r>
              <a:rPr lang="ko-KR" altLang="en-US" sz="1000" b="1" dirty="0">
                <a:latin typeface="+mj-ea"/>
                <a:ea typeface="+mj-ea"/>
              </a:rPr>
              <a:t>예상 문제사항</a:t>
            </a:r>
            <a:endParaRPr lang="en-US" altLang="ko-KR" sz="1000" b="1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latin typeface="+mj-ea"/>
                <a:ea typeface="+mj-ea"/>
              </a:rPr>
              <a:t>   - PL</a:t>
            </a:r>
            <a:r>
              <a:rPr lang="ko-KR" altLang="en-US" sz="900" dirty="0">
                <a:latin typeface="+mj-ea"/>
                <a:ea typeface="+mj-ea"/>
              </a:rPr>
              <a:t> 단품 출하되는 제품에는 </a:t>
            </a:r>
            <a:r>
              <a:rPr lang="en-US" altLang="ko-KR" sz="900" dirty="0">
                <a:latin typeface="+mj-ea"/>
                <a:ea typeface="+mj-ea"/>
              </a:rPr>
              <a:t>2</a:t>
            </a:r>
            <a:r>
              <a:rPr lang="ko-KR" altLang="en-US" sz="900" dirty="0">
                <a:latin typeface="+mj-ea"/>
                <a:ea typeface="+mj-ea"/>
              </a:rPr>
              <a:t>가지 </a:t>
            </a:r>
            <a:r>
              <a:rPr lang="en-US" altLang="ko-KR" sz="900" dirty="0">
                <a:latin typeface="+mj-ea"/>
                <a:ea typeface="+mj-ea"/>
              </a:rPr>
              <a:t>QR</a:t>
            </a:r>
            <a:r>
              <a:rPr lang="ko-KR" altLang="en-US" sz="900" dirty="0">
                <a:latin typeface="+mj-ea"/>
                <a:ea typeface="+mj-ea"/>
              </a:rPr>
              <a:t>이 있어 고객사 </a:t>
            </a:r>
            <a:r>
              <a:rPr lang="en-US" altLang="ko-KR" sz="900" dirty="0">
                <a:latin typeface="+mj-ea"/>
                <a:ea typeface="+mj-ea"/>
              </a:rPr>
              <a:t>confirm X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latin typeface="+mj-ea"/>
                <a:ea typeface="+mj-ea"/>
              </a:rPr>
              <a:t>     (</a:t>
            </a:r>
            <a:r>
              <a:rPr lang="ko-KR" altLang="en-US" sz="900" dirty="0">
                <a:latin typeface="+mj-ea"/>
                <a:ea typeface="+mj-ea"/>
              </a:rPr>
              <a:t>불가능시 </a:t>
            </a:r>
            <a:r>
              <a:rPr lang="en-US" altLang="ko-KR" sz="900" dirty="0">
                <a:latin typeface="+mj-ea"/>
                <a:ea typeface="+mj-ea"/>
              </a:rPr>
              <a:t>CELL</a:t>
            </a:r>
            <a:r>
              <a:rPr lang="ko-KR" altLang="en-US" sz="900" dirty="0">
                <a:latin typeface="+mj-ea"/>
                <a:ea typeface="+mj-ea"/>
              </a:rPr>
              <a:t>제품 마킹 </a:t>
            </a:r>
            <a:r>
              <a:rPr lang="ko-KR" altLang="en-US" sz="900" dirty="0" err="1">
                <a:latin typeface="+mj-ea"/>
                <a:ea typeface="+mj-ea"/>
              </a:rPr>
              <a:t>리무브</a:t>
            </a:r>
            <a:r>
              <a:rPr lang="ko-KR" altLang="en-US" sz="900" dirty="0">
                <a:latin typeface="+mj-ea"/>
                <a:ea typeface="+mj-ea"/>
              </a:rPr>
              <a:t> 하는 작업 필요</a:t>
            </a:r>
            <a:r>
              <a:rPr lang="en-US" altLang="ko-KR" sz="900" dirty="0">
                <a:latin typeface="+mj-ea"/>
                <a:ea typeface="+mj-ea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latin typeface="+mj-ea"/>
                <a:ea typeface="+mj-ea"/>
              </a:rPr>
              <a:t>   - </a:t>
            </a:r>
            <a:r>
              <a:rPr lang="ko-KR" altLang="en-US" sz="900" dirty="0">
                <a:latin typeface="+mj-ea"/>
                <a:ea typeface="+mj-ea"/>
              </a:rPr>
              <a:t>상기가 문제가 된다면</a:t>
            </a:r>
            <a:r>
              <a:rPr lang="en-US" altLang="ko-KR" sz="900" dirty="0">
                <a:latin typeface="+mj-ea"/>
                <a:ea typeface="+mj-ea"/>
              </a:rPr>
              <a:t> AOI </a:t>
            </a:r>
            <a:r>
              <a:rPr lang="ko-KR" altLang="en-US" sz="900" dirty="0">
                <a:latin typeface="+mj-ea"/>
                <a:ea typeface="+mj-ea"/>
              </a:rPr>
              <a:t>불량 마킹 인식을 통한 </a:t>
            </a:r>
            <a:r>
              <a:rPr lang="ko-KR" altLang="en-US" sz="900" dirty="0" err="1">
                <a:latin typeface="+mj-ea"/>
                <a:ea typeface="+mj-ea"/>
              </a:rPr>
              <a:t>설별</a:t>
            </a:r>
            <a:r>
              <a:rPr lang="ko-KR" altLang="en-US" sz="900" dirty="0">
                <a:latin typeface="+mj-ea"/>
                <a:ea typeface="+mj-ea"/>
              </a:rPr>
              <a:t> 마킹도 고려필요</a:t>
            </a:r>
            <a:endParaRPr lang="en-US" altLang="ko-KR" sz="900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latin typeface="+mj-ea"/>
                <a:ea typeface="+mj-ea"/>
              </a:rPr>
              <a:t>     (</a:t>
            </a:r>
            <a:r>
              <a:rPr lang="ko-KR" altLang="en-US" sz="900" dirty="0">
                <a:latin typeface="+mj-ea"/>
                <a:ea typeface="+mj-ea"/>
              </a:rPr>
              <a:t>해당 사항은 가능여부 검토 필요</a:t>
            </a:r>
            <a:r>
              <a:rPr lang="en-US" altLang="ko-KR" sz="900" dirty="0">
                <a:latin typeface="+mj-ea"/>
                <a:ea typeface="+mj-ea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000" b="1" dirty="0">
                <a:latin typeface="+mj-ea"/>
                <a:ea typeface="+mj-ea"/>
              </a:rPr>
              <a:t>4. </a:t>
            </a:r>
            <a:r>
              <a:rPr lang="ko-KR" altLang="en-US" sz="1000" b="1" dirty="0">
                <a:latin typeface="+mj-ea"/>
                <a:ea typeface="+mj-ea"/>
              </a:rPr>
              <a:t>현재 업무사항</a:t>
            </a:r>
            <a:endParaRPr lang="en-US" altLang="ko-KR" sz="1000" b="1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latin typeface="+mj-ea"/>
                <a:ea typeface="+mj-ea"/>
              </a:rPr>
              <a:t>   - </a:t>
            </a:r>
            <a:r>
              <a:rPr lang="ko-KR" altLang="en-US" sz="900" dirty="0">
                <a:latin typeface="+mj-ea"/>
                <a:ea typeface="+mj-ea"/>
              </a:rPr>
              <a:t>해당관련업체 미팅 진행 및 내용 검토요청 진행 </a:t>
            </a:r>
            <a:r>
              <a:rPr lang="en-US" altLang="ko-KR" sz="900" dirty="0">
                <a:latin typeface="+mj-ea"/>
                <a:ea typeface="+mj-ea"/>
              </a:rPr>
              <a:t>– </a:t>
            </a:r>
            <a:r>
              <a:rPr lang="ko-KR" altLang="en-US" sz="900" dirty="0">
                <a:latin typeface="+mj-ea"/>
                <a:ea typeface="+mj-ea"/>
              </a:rPr>
              <a:t>일부 딜레이 발생 진행</a:t>
            </a:r>
            <a:endParaRPr lang="en-US" altLang="ko-KR" sz="900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latin typeface="+mj-ea"/>
                <a:ea typeface="+mj-ea"/>
              </a:rPr>
              <a:t>   - </a:t>
            </a:r>
            <a:r>
              <a:rPr lang="ko-KR" altLang="en-US" sz="900" dirty="0">
                <a:latin typeface="+mj-ea"/>
                <a:ea typeface="+mj-ea"/>
              </a:rPr>
              <a:t>마킹 이상유무 내부 검증 증</a:t>
            </a:r>
            <a:endParaRPr lang="en-US" altLang="ko-KR" sz="900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latin typeface="+mj-ea"/>
                <a:ea typeface="+mj-ea"/>
              </a:rPr>
              <a:t>   - QR</a:t>
            </a:r>
            <a:r>
              <a:rPr lang="ko-KR" altLang="en-US" sz="900" dirty="0">
                <a:latin typeface="+mj-ea"/>
                <a:ea typeface="+mj-ea"/>
              </a:rPr>
              <a:t>변경내용 최종 확인 중</a:t>
            </a:r>
            <a:r>
              <a:rPr lang="en-US" altLang="ko-KR" sz="900" dirty="0">
                <a:latin typeface="+mj-ea"/>
                <a:ea typeface="+mj-ea"/>
              </a:rPr>
              <a:t>(</a:t>
            </a:r>
            <a:r>
              <a:rPr lang="ko-KR" altLang="en-US" sz="900" dirty="0">
                <a:latin typeface="+mj-ea"/>
                <a:ea typeface="+mj-ea"/>
              </a:rPr>
              <a:t>고객 </a:t>
            </a:r>
            <a:r>
              <a:rPr lang="en-US" altLang="ko-KR" sz="900" dirty="0">
                <a:latin typeface="+mj-ea"/>
                <a:ea typeface="+mj-ea"/>
              </a:rPr>
              <a:t>Confirm </a:t>
            </a:r>
            <a:r>
              <a:rPr lang="ko-KR" altLang="en-US" sz="900" dirty="0">
                <a:latin typeface="+mj-ea"/>
                <a:ea typeface="+mj-ea"/>
              </a:rPr>
              <a:t>진행 완료 </a:t>
            </a:r>
            <a:r>
              <a:rPr lang="en-US" altLang="ko-KR" sz="900" dirty="0">
                <a:latin typeface="+mj-ea"/>
                <a:ea typeface="+mj-ea"/>
              </a:rPr>
              <a:t>– QR</a:t>
            </a:r>
            <a:r>
              <a:rPr lang="ko-KR" altLang="en-US" sz="900" dirty="0">
                <a:latin typeface="+mj-ea"/>
                <a:ea typeface="+mj-ea"/>
              </a:rPr>
              <a:t>사양 확정</a:t>
            </a:r>
            <a:r>
              <a:rPr lang="en-US" altLang="ko-KR" sz="900" dirty="0">
                <a:latin typeface="+mj-ea"/>
                <a:ea typeface="+mj-ea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000" b="1" dirty="0">
                <a:latin typeface="+mj-ea"/>
                <a:ea typeface="+mj-ea"/>
              </a:rPr>
              <a:t>5. </a:t>
            </a:r>
            <a:r>
              <a:rPr lang="ko-KR" altLang="en-US" sz="1000" b="1" dirty="0">
                <a:latin typeface="+mj-ea"/>
                <a:ea typeface="+mj-ea"/>
              </a:rPr>
              <a:t>검토 필요사항</a:t>
            </a:r>
            <a:endParaRPr lang="en-US" altLang="ko-KR" sz="1000" b="1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endParaRPr lang="en-US" altLang="ko-KR" sz="1000" b="1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endParaRPr lang="en-US" altLang="ko-KR" sz="1000" b="1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latin typeface="+mj-ea"/>
              <a:ea typeface="+mj-ea"/>
            </a:endParaRPr>
          </a:p>
        </p:txBody>
      </p: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4FC8F612-3D3C-8532-55AC-5CC514EA44CF}"/>
              </a:ext>
            </a:extLst>
          </p:cNvPr>
          <p:cNvGrpSpPr/>
          <p:nvPr/>
        </p:nvGrpSpPr>
        <p:grpSpPr>
          <a:xfrm>
            <a:off x="320830" y="1224857"/>
            <a:ext cx="6242088" cy="5349858"/>
            <a:chOff x="1" y="0"/>
            <a:chExt cx="6432550" cy="6413500"/>
          </a:xfrm>
        </p:grpSpPr>
        <p:sp>
          <p:nvSpPr>
            <p:cNvPr id="64" name="사각형: 둥근 모서리 63">
              <a:extLst>
                <a:ext uri="{FF2B5EF4-FFF2-40B4-BE49-F238E27FC236}">
                  <a16:creationId xmlns:a16="http://schemas.microsoft.com/office/drawing/2014/main" id="{623EE0C3-CC18-4339-87A1-1543A3556E38}"/>
                </a:ext>
              </a:extLst>
            </p:cNvPr>
            <p:cNvSpPr/>
            <p:nvPr/>
          </p:nvSpPr>
          <p:spPr>
            <a:xfrm>
              <a:off x="4641849" y="4203700"/>
              <a:ext cx="1009650" cy="374650"/>
            </a:xfrm>
            <a:prstGeom prst="roundRect">
              <a:avLst/>
            </a:prstGeom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900" b="1">
                  <a:solidFill>
                    <a:sysClr val="windowText" lastClr="000000"/>
                  </a:solidFill>
                </a:rPr>
                <a:t>재검작지발생</a:t>
              </a:r>
            </a:p>
          </p:txBody>
        </p:sp>
        <p:grpSp>
          <p:nvGrpSpPr>
            <p:cNvPr id="65" name="그룹 64">
              <a:extLst>
                <a:ext uri="{FF2B5EF4-FFF2-40B4-BE49-F238E27FC236}">
                  <a16:creationId xmlns:a16="http://schemas.microsoft.com/office/drawing/2014/main" id="{85042E10-6FDB-3032-3438-476BEA3A4ADD}"/>
                </a:ext>
              </a:extLst>
            </p:cNvPr>
            <p:cNvGrpSpPr/>
            <p:nvPr/>
          </p:nvGrpSpPr>
          <p:grpSpPr>
            <a:xfrm>
              <a:off x="1" y="0"/>
              <a:ext cx="6432550" cy="6413500"/>
              <a:chOff x="1" y="0"/>
              <a:chExt cx="6432550" cy="6413500"/>
            </a:xfrm>
          </p:grpSpPr>
          <p:grpSp>
            <p:nvGrpSpPr>
              <p:cNvPr id="71" name="그룹 70">
                <a:extLst>
                  <a:ext uri="{FF2B5EF4-FFF2-40B4-BE49-F238E27FC236}">
                    <a16:creationId xmlns:a16="http://schemas.microsoft.com/office/drawing/2014/main" id="{E7BF8460-D96F-450B-9EB7-9639B4091183}"/>
                  </a:ext>
                </a:extLst>
              </p:cNvPr>
              <p:cNvGrpSpPr/>
              <p:nvPr/>
            </p:nvGrpSpPr>
            <p:grpSpPr>
              <a:xfrm>
                <a:off x="1" y="0"/>
                <a:ext cx="6432550" cy="6413500"/>
                <a:chOff x="0" y="0"/>
                <a:chExt cx="6426199" cy="6413500"/>
              </a:xfrm>
            </p:grpSpPr>
            <p:sp>
              <p:nvSpPr>
                <p:cNvPr id="74" name="직사각형 73">
                  <a:extLst>
                    <a:ext uri="{FF2B5EF4-FFF2-40B4-BE49-F238E27FC236}">
                      <a16:creationId xmlns:a16="http://schemas.microsoft.com/office/drawing/2014/main" id="{63DD8785-E6C9-BEF5-C8C4-FCD3AFEA5688}"/>
                    </a:ext>
                  </a:extLst>
                </p:cNvPr>
                <p:cNvSpPr/>
                <p:nvPr/>
              </p:nvSpPr>
              <p:spPr>
                <a:xfrm>
                  <a:off x="3537171" y="3123725"/>
                  <a:ext cx="2889028" cy="2746830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endParaRPr lang="ko-KR" altLang="en-US" sz="1100"/>
                </a:p>
              </p:txBody>
            </p:sp>
            <p:grpSp>
              <p:nvGrpSpPr>
                <p:cNvPr id="75" name="그룹 74">
                  <a:extLst>
                    <a:ext uri="{FF2B5EF4-FFF2-40B4-BE49-F238E27FC236}">
                      <a16:creationId xmlns:a16="http://schemas.microsoft.com/office/drawing/2014/main" id="{DE68BD6A-7C35-4A9E-82D9-48992B9417D9}"/>
                    </a:ext>
                  </a:extLst>
                </p:cNvPr>
                <p:cNvGrpSpPr/>
                <p:nvPr/>
              </p:nvGrpSpPr>
              <p:grpSpPr>
                <a:xfrm>
                  <a:off x="0" y="0"/>
                  <a:ext cx="6362700" cy="6413500"/>
                  <a:chOff x="0" y="0"/>
                  <a:chExt cx="6362700" cy="6413500"/>
                </a:xfrm>
              </p:grpSpPr>
              <p:sp>
                <p:nvSpPr>
                  <p:cNvPr id="76" name="사각형: 둥근 모서리 75">
                    <a:extLst>
                      <a:ext uri="{FF2B5EF4-FFF2-40B4-BE49-F238E27FC236}">
                        <a16:creationId xmlns:a16="http://schemas.microsoft.com/office/drawing/2014/main" id="{7994F809-C079-09AB-9CDF-09E891464BBA}"/>
                      </a:ext>
                    </a:extLst>
                  </p:cNvPr>
                  <p:cNvSpPr/>
                  <p:nvPr/>
                </p:nvSpPr>
                <p:spPr>
                  <a:xfrm>
                    <a:off x="1600200" y="6038850"/>
                    <a:ext cx="1009650" cy="374650"/>
                  </a:xfrm>
                  <a:prstGeom prst="roundRect">
                    <a:avLst/>
                  </a:prstGeom>
                  <a:ln w="635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>
                    <a:lvl1pPr marL="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ko-KR" altLang="en-US" sz="900" b="1">
                        <a:solidFill>
                          <a:sysClr val="windowText" lastClr="000000"/>
                        </a:solidFill>
                      </a:rPr>
                      <a:t>출하</a:t>
                    </a:r>
                  </a:p>
                </p:txBody>
              </p:sp>
              <p:grpSp>
                <p:nvGrpSpPr>
                  <p:cNvPr id="77" name="그룹 76">
                    <a:extLst>
                      <a:ext uri="{FF2B5EF4-FFF2-40B4-BE49-F238E27FC236}">
                        <a16:creationId xmlns:a16="http://schemas.microsoft.com/office/drawing/2014/main" id="{91A8B988-FADE-2773-867F-0A0A8F9201BF}"/>
                      </a:ext>
                    </a:extLst>
                  </p:cNvPr>
                  <p:cNvGrpSpPr/>
                  <p:nvPr/>
                </p:nvGrpSpPr>
                <p:grpSpPr>
                  <a:xfrm>
                    <a:off x="0" y="0"/>
                    <a:ext cx="6362700" cy="6038850"/>
                    <a:chOff x="0" y="0"/>
                    <a:chExt cx="6362700" cy="6038850"/>
                  </a:xfrm>
                </p:grpSpPr>
                <p:sp>
                  <p:nvSpPr>
                    <p:cNvPr id="78" name="사각형: 둥근 모서리 77">
                      <a:extLst>
                        <a:ext uri="{FF2B5EF4-FFF2-40B4-BE49-F238E27FC236}">
                          <a16:creationId xmlns:a16="http://schemas.microsoft.com/office/drawing/2014/main" id="{29B44197-A4A1-C3EE-A5E1-C1BA06CD9DB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00199" y="617537"/>
                      <a:ext cx="1009650" cy="374650"/>
                    </a:xfrm>
                    <a:prstGeom prst="roundRect">
                      <a:avLst/>
                    </a:prstGeom>
                    <a:ln w="6350"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>
                      <a:lvl1pPr marL="0" indent="0">
                        <a:defRPr sz="11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indent="0">
                        <a:defRPr sz="11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indent="0">
                        <a:defRPr sz="11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indent="0">
                        <a:defRPr sz="11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indent="0">
                        <a:defRPr sz="11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indent="0">
                        <a:defRPr sz="11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indent="0">
                        <a:defRPr sz="11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indent="0">
                        <a:defRPr sz="11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indent="0">
                        <a:defRPr sz="11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r>
                        <a:rPr lang="ko-KR" altLang="en-US" sz="900" b="1" dirty="0">
                          <a:solidFill>
                            <a:sysClr val="windowText" lastClr="000000"/>
                          </a:solidFill>
                        </a:rPr>
                        <a:t>플라즈마</a:t>
                      </a:r>
                    </a:p>
                  </p:txBody>
                </p:sp>
                <p:sp>
                  <p:nvSpPr>
                    <p:cNvPr id="79" name="사각형: 둥근 모서리 78">
                      <a:extLst>
                        <a:ext uri="{FF2B5EF4-FFF2-40B4-BE49-F238E27FC236}">
                          <a16:creationId xmlns:a16="http://schemas.microsoft.com/office/drawing/2014/main" id="{A37E2EB9-C531-DAAC-22B3-5ECF1B393D0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00199" y="0"/>
                      <a:ext cx="1009650" cy="374650"/>
                    </a:xfrm>
                    <a:prstGeom prst="roundRect">
                      <a:avLst/>
                    </a:prstGeom>
                    <a:ln w="6350"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>
                      <a:lvl1pPr marL="0" indent="0">
                        <a:defRPr sz="11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indent="0">
                        <a:defRPr sz="11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indent="0">
                        <a:defRPr sz="11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indent="0">
                        <a:defRPr sz="11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indent="0">
                        <a:defRPr sz="11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indent="0">
                        <a:defRPr sz="11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indent="0">
                        <a:defRPr sz="11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indent="0">
                        <a:defRPr sz="11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indent="0">
                        <a:defRPr sz="11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r>
                        <a:rPr lang="en-US" altLang="ko-KR" sz="900" b="1">
                          <a:solidFill>
                            <a:sysClr val="windowText" lastClr="000000"/>
                          </a:solidFill>
                        </a:rPr>
                        <a:t>MDD</a:t>
                      </a:r>
                      <a:endParaRPr lang="ko-KR" altLang="en-US" sz="900" b="1">
                        <a:solidFill>
                          <a:sysClr val="windowText" lastClr="000000"/>
                        </a:solidFill>
                      </a:endParaRPr>
                    </a:p>
                  </p:txBody>
                </p:sp>
                <p:sp>
                  <p:nvSpPr>
                    <p:cNvPr id="80" name="사각형: 둥근 모서리 79">
                      <a:extLst>
                        <a:ext uri="{FF2B5EF4-FFF2-40B4-BE49-F238E27FC236}">
                          <a16:creationId xmlns:a16="http://schemas.microsoft.com/office/drawing/2014/main" id="{DE88DDFF-189F-60AA-9179-F757546FE23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00199" y="1235074"/>
                      <a:ext cx="1009650" cy="374650"/>
                    </a:xfrm>
                    <a:prstGeom prst="roundRect">
                      <a:avLst/>
                    </a:prstGeom>
                    <a:solidFill>
                      <a:srgbClr val="FFFF00"/>
                    </a:solidFill>
                    <a:ln w="6350"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>
                      <a:lvl1pPr marL="0" indent="0">
                        <a:defRPr sz="11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indent="0">
                        <a:defRPr sz="11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indent="0">
                        <a:defRPr sz="11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indent="0">
                        <a:defRPr sz="11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indent="0">
                        <a:defRPr sz="11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indent="0">
                        <a:defRPr sz="11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indent="0">
                        <a:defRPr sz="11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indent="0">
                        <a:defRPr sz="11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indent="0">
                        <a:defRPr sz="11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r>
                        <a:rPr lang="en-US" altLang="ko-KR" sz="900" b="1">
                          <a:solidFill>
                            <a:sysClr val="windowText" lastClr="000000"/>
                          </a:solidFill>
                        </a:rPr>
                        <a:t>AOI</a:t>
                      </a:r>
                      <a:endParaRPr lang="ko-KR" altLang="en-US" sz="900" b="1">
                        <a:solidFill>
                          <a:sysClr val="windowText" lastClr="000000"/>
                        </a:solidFill>
                      </a:endParaRPr>
                    </a:p>
                  </p:txBody>
                </p:sp>
                <p:sp>
                  <p:nvSpPr>
                    <p:cNvPr id="81" name="사각형: 둥근 모서리 80">
                      <a:extLst>
                        <a:ext uri="{FF2B5EF4-FFF2-40B4-BE49-F238E27FC236}">
                          <a16:creationId xmlns:a16="http://schemas.microsoft.com/office/drawing/2014/main" id="{1BAF49F1-B5AC-B07A-C7A7-A4F162D1373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00199" y="2557461"/>
                      <a:ext cx="1009650" cy="374650"/>
                    </a:xfrm>
                    <a:prstGeom prst="roundRect">
                      <a:avLst/>
                    </a:prstGeom>
                    <a:solidFill>
                      <a:srgbClr val="FFFF00"/>
                    </a:solidFill>
                    <a:ln w="6350"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>
                      <a:lvl1pPr marL="0" indent="0">
                        <a:defRPr sz="11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indent="0">
                        <a:defRPr sz="11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indent="0">
                        <a:defRPr sz="11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indent="0">
                        <a:defRPr sz="11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indent="0">
                        <a:defRPr sz="11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indent="0">
                        <a:defRPr sz="11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indent="0">
                        <a:defRPr sz="11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indent="0">
                        <a:defRPr sz="11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indent="0">
                        <a:defRPr sz="11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r>
                        <a:rPr lang="en-US" altLang="ko-KR" sz="900" b="1" dirty="0">
                          <a:solidFill>
                            <a:sysClr val="windowText" lastClr="000000"/>
                          </a:solidFill>
                        </a:rPr>
                        <a:t>SALM</a:t>
                      </a:r>
                      <a:endParaRPr lang="ko-KR" altLang="en-US" sz="900" b="1" dirty="0">
                        <a:solidFill>
                          <a:sysClr val="windowText" lastClr="000000"/>
                        </a:solidFill>
                      </a:endParaRPr>
                    </a:p>
                  </p:txBody>
                </p:sp>
                <p:sp>
                  <p:nvSpPr>
                    <p:cNvPr id="82" name="순서도: 다른 페이지 연결선 81">
                      <a:extLst>
                        <a:ext uri="{FF2B5EF4-FFF2-40B4-BE49-F238E27FC236}">
                          <a16:creationId xmlns:a16="http://schemas.microsoft.com/office/drawing/2014/main" id="{34B139D9-9589-4FED-B65A-78A515B831A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00200" y="4186235"/>
                      <a:ext cx="1009650" cy="374650"/>
                    </a:xfrm>
                    <a:prstGeom prst="flowChartOffpageConnector">
                      <a:avLst/>
                    </a:prstGeom>
                    <a:ln w="6350"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>
                      <a:lvl1pPr marL="0" indent="0">
                        <a:defRPr sz="11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indent="0">
                        <a:defRPr sz="11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indent="0">
                        <a:defRPr sz="11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indent="0">
                        <a:defRPr sz="11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indent="0">
                        <a:defRPr sz="11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indent="0">
                        <a:defRPr sz="11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indent="0">
                        <a:defRPr sz="11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indent="0">
                        <a:defRPr sz="11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indent="0">
                        <a:defRPr sz="11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r>
                        <a:rPr lang="en-US" altLang="ko-KR" sz="900" b="1">
                          <a:solidFill>
                            <a:sysClr val="windowText" lastClr="000000"/>
                          </a:solidFill>
                        </a:rPr>
                        <a:t>OQC</a:t>
                      </a:r>
                      <a:endParaRPr lang="ko-KR" altLang="en-US" sz="900" b="1">
                        <a:solidFill>
                          <a:sysClr val="windowText" lastClr="000000"/>
                        </a:solidFill>
                      </a:endParaRPr>
                    </a:p>
                  </p:txBody>
                </p:sp>
                <p:sp>
                  <p:nvSpPr>
                    <p:cNvPr id="83" name="사각형: 둥근 모서리 82">
                      <a:extLst>
                        <a:ext uri="{FF2B5EF4-FFF2-40B4-BE49-F238E27FC236}">
                          <a16:creationId xmlns:a16="http://schemas.microsoft.com/office/drawing/2014/main" id="{58C08CDA-A98C-7146-E87F-12FE7C8E09D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00200" y="4803772"/>
                      <a:ext cx="1009650" cy="374650"/>
                    </a:xfrm>
                    <a:prstGeom prst="roundRect">
                      <a:avLst/>
                    </a:prstGeom>
                    <a:ln w="6350"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>
                      <a:lvl1pPr marL="0" indent="0">
                        <a:defRPr sz="11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indent="0">
                        <a:defRPr sz="11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indent="0">
                        <a:defRPr sz="11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indent="0">
                        <a:defRPr sz="11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indent="0">
                        <a:defRPr sz="11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indent="0">
                        <a:defRPr sz="11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indent="0">
                        <a:defRPr sz="11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indent="0">
                        <a:defRPr sz="11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indent="0">
                        <a:defRPr sz="11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r>
                        <a:rPr lang="ko-KR" altLang="en-US" sz="900" b="1">
                          <a:solidFill>
                            <a:sysClr val="windowText" lastClr="000000"/>
                          </a:solidFill>
                        </a:rPr>
                        <a:t>마킹</a:t>
                      </a:r>
                    </a:p>
                  </p:txBody>
                </p:sp>
                <p:sp>
                  <p:nvSpPr>
                    <p:cNvPr id="84" name="사각형: 둥근 모서리 83">
                      <a:extLst>
                        <a:ext uri="{FF2B5EF4-FFF2-40B4-BE49-F238E27FC236}">
                          <a16:creationId xmlns:a16="http://schemas.microsoft.com/office/drawing/2014/main" id="{00B9CB53-B2A7-AEEF-32D5-68A1D2AF0D3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00200" y="5421309"/>
                      <a:ext cx="1009650" cy="374650"/>
                    </a:xfrm>
                    <a:prstGeom prst="roundRect">
                      <a:avLst/>
                    </a:prstGeom>
                    <a:ln w="6350"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>
                      <a:lvl1pPr marL="0" indent="0">
                        <a:defRPr sz="11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indent="0">
                        <a:defRPr sz="11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indent="0">
                        <a:defRPr sz="11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indent="0">
                        <a:defRPr sz="11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indent="0">
                        <a:defRPr sz="11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indent="0">
                        <a:defRPr sz="11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indent="0">
                        <a:defRPr sz="11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indent="0">
                        <a:defRPr sz="11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indent="0">
                        <a:defRPr sz="11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r>
                        <a:rPr lang="ko-KR" altLang="en-US" sz="900" b="1">
                          <a:solidFill>
                            <a:sysClr val="windowText" lastClr="000000"/>
                          </a:solidFill>
                        </a:rPr>
                        <a:t>포장</a:t>
                      </a:r>
                    </a:p>
                  </p:txBody>
                </p:sp>
                <p:sp>
                  <p:nvSpPr>
                    <p:cNvPr id="85" name="사각형: 둥근 모서리 84">
                      <a:extLst>
                        <a:ext uri="{FF2B5EF4-FFF2-40B4-BE49-F238E27FC236}">
                          <a16:creationId xmlns:a16="http://schemas.microsoft.com/office/drawing/2014/main" id="{C7689BD8-A2B8-E8B9-A59D-0E1891916D9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16375" y="3162298"/>
                      <a:ext cx="1009650" cy="374650"/>
                    </a:xfrm>
                    <a:prstGeom prst="roundRect">
                      <a:avLst/>
                    </a:prstGeom>
                    <a:solidFill>
                      <a:srgbClr val="FFFF00"/>
                    </a:solidFill>
                    <a:ln w="6350"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>
                      <a:lvl1pPr marL="0" indent="0">
                        <a:defRPr sz="11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indent="0">
                        <a:defRPr sz="11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indent="0">
                        <a:defRPr sz="11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indent="0">
                        <a:defRPr sz="11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indent="0">
                        <a:defRPr sz="11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indent="0">
                        <a:defRPr sz="11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indent="0">
                        <a:defRPr sz="11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indent="0">
                        <a:defRPr sz="11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indent="0">
                        <a:defRPr sz="11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r>
                        <a:rPr lang="en-US" altLang="ko-KR" sz="900" b="1" dirty="0">
                          <a:solidFill>
                            <a:sysClr val="windowText" lastClr="000000"/>
                          </a:solidFill>
                        </a:rPr>
                        <a:t>REWORK</a:t>
                      </a:r>
                      <a:endParaRPr lang="ko-KR" altLang="en-US" sz="900" b="1" dirty="0">
                        <a:solidFill>
                          <a:sysClr val="windowText" lastClr="000000"/>
                        </a:solidFill>
                      </a:endParaRPr>
                    </a:p>
                  </p:txBody>
                </p:sp>
                <p:sp>
                  <p:nvSpPr>
                    <p:cNvPr id="86" name="사각형: 둥근 모서리 85">
                      <a:extLst>
                        <a:ext uri="{FF2B5EF4-FFF2-40B4-BE49-F238E27FC236}">
                          <a16:creationId xmlns:a16="http://schemas.microsoft.com/office/drawing/2014/main" id="{FFD41FAA-0C5A-2879-C785-3936894B419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53050" y="3162298"/>
                      <a:ext cx="1009650" cy="374650"/>
                    </a:xfrm>
                    <a:prstGeom prst="roundRect">
                      <a:avLst/>
                    </a:prstGeom>
                    <a:solidFill>
                      <a:srgbClr val="FFFF00"/>
                    </a:solidFill>
                    <a:ln w="6350"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>
                      <a:lvl1pPr marL="0" indent="0">
                        <a:defRPr sz="11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indent="0">
                        <a:defRPr sz="11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indent="0">
                        <a:defRPr sz="11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indent="0">
                        <a:defRPr sz="11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indent="0">
                        <a:defRPr sz="11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indent="0">
                        <a:defRPr sz="11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indent="0">
                        <a:defRPr sz="11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indent="0">
                        <a:defRPr sz="11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indent="0">
                        <a:defRPr sz="11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r>
                        <a:rPr lang="ko-KR" altLang="en-US" sz="900" b="1">
                          <a:solidFill>
                            <a:sysClr val="windowText" lastClr="000000"/>
                          </a:solidFill>
                        </a:rPr>
                        <a:t>재검사</a:t>
                      </a:r>
                    </a:p>
                  </p:txBody>
                </p:sp>
                <p:cxnSp>
                  <p:nvCxnSpPr>
                    <p:cNvPr id="87" name="직선 화살표 연결선 86">
                      <a:extLst>
                        <a:ext uri="{FF2B5EF4-FFF2-40B4-BE49-F238E27FC236}">
                          <a16:creationId xmlns:a16="http://schemas.microsoft.com/office/drawing/2014/main" id="{086B26E1-848D-84D6-11B4-8EB752810E27}"/>
                        </a:ext>
                      </a:extLst>
                    </p:cNvPr>
                    <p:cNvCxnSpPr>
                      <a:stCxn id="79" idx="2"/>
                      <a:endCxn id="78" idx="0"/>
                    </p:cNvCxnSpPr>
                    <p:nvPr/>
                  </p:nvCxnSpPr>
                  <p:spPr>
                    <a:xfrm>
                      <a:off x="2105024" y="374650"/>
                      <a:ext cx="0" cy="242887"/>
                    </a:xfrm>
                    <a:prstGeom prst="straightConnector1">
                      <a:avLst/>
                    </a:prstGeom>
                    <a:ln>
                      <a:tailEnd type="triangle"/>
                    </a:ln>
                  </p:spPr>
                  <p:style>
                    <a:lnRef idx="2">
                      <a:schemeClr val="dk1"/>
                    </a:lnRef>
                    <a:fillRef idx="0">
                      <a:schemeClr val="dk1"/>
                    </a:fillRef>
                    <a:effectRef idx="1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8" name="직선 화살표 연결선 87">
                      <a:extLst>
                        <a:ext uri="{FF2B5EF4-FFF2-40B4-BE49-F238E27FC236}">
                          <a16:creationId xmlns:a16="http://schemas.microsoft.com/office/drawing/2014/main" id="{2AEAD78E-2C8E-4577-C0D5-4F11D1531FD1}"/>
                        </a:ext>
                      </a:extLst>
                    </p:cNvPr>
                    <p:cNvCxnSpPr>
                      <a:stCxn id="78" idx="2"/>
                      <a:endCxn id="80" idx="0"/>
                    </p:cNvCxnSpPr>
                    <p:nvPr/>
                  </p:nvCxnSpPr>
                  <p:spPr>
                    <a:xfrm>
                      <a:off x="2105024" y="992187"/>
                      <a:ext cx="0" cy="242887"/>
                    </a:xfrm>
                    <a:prstGeom prst="straightConnector1">
                      <a:avLst/>
                    </a:prstGeom>
                    <a:ln>
                      <a:tailEnd type="triangle"/>
                    </a:ln>
                  </p:spPr>
                  <p:style>
                    <a:lnRef idx="2">
                      <a:schemeClr val="dk1"/>
                    </a:lnRef>
                    <a:fillRef idx="0">
                      <a:schemeClr val="dk1"/>
                    </a:fillRef>
                    <a:effectRef idx="1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9" name="직선 화살표 연결선 88">
                      <a:extLst>
                        <a:ext uri="{FF2B5EF4-FFF2-40B4-BE49-F238E27FC236}">
                          <a16:creationId xmlns:a16="http://schemas.microsoft.com/office/drawing/2014/main" id="{781A573E-AA17-0787-146C-2FCCBBE775A5}"/>
                        </a:ext>
                      </a:extLst>
                    </p:cNvPr>
                    <p:cNvCxnSpPr>
                      <a:cxnSpLocks/>
                      <a:stCxn id="80" idx="2"/>
                      <a:endCxn id="112" idx="0"/>
                    </p:cNvCxnSpPr>
                    <p:nvPr/>
                  </p:nvCxnSpPr>
                  <p:spPr>
                    <a:xfrm>
                      <a:off x="2105024" y="1609724"/>
                      <a:ext cx="6350" cy="298450"/>
                    </a:xfrm>
                    <a:prstGeom prst="straightConnector1">
                      <a:avLst/>
                    </a:prstGeom>
                    <a:ln>
                      <a:tailEnd type="triangle"/>
                    </a:ln>
                  </p:spPr>
                  <p:style>
                    <a:lnRef idx="2">
                      <a:schemeClr val="dk1"/>
                    </a:lnRef>
                    <a:fillRef idx="0">
                      <a:schemeClr val="dk1"/>
                    </a:fillRef>
                    <a:effectRef idx="1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0" name="직선 화살표 연결선 89">
                      <a:extLst>
                        <a:ext uri="{FF2B5EF4-FFF2-40B4-BE49-F238E27FC236}">
                          <a16:creationId xmlns:a16="http://schemas.microsoft.com/office/drawing/2014/main" id="{D061F966-6A30-B64F-0DC0-37B63C3E2B02}"/>
                        </a:ext>
                      </a:extLst>
                    </p:cNvPr>
                    <p:cNvCxnSpPr>
                      <a:stCxn id="85" idx="3"/>
                      <a:endCxn id="86" idx="1"/>
                    </p:cNvCxnSpPr>
                    <p:nvPr/>
                  </p:nvCxnSpPr>
                  <p:spPr>
                    <a:xfrm>
                      <a:off x="5026025" y="3349623"/>
                      <a:ext cx="327025" cy="0"/>
                    </a:xfrm>
                    <a:prstGeom prst="straightConnector1">
                      <a:avLst/>
                    </a:prstGeom>
                    <a:ln>
                      <a:tailEnd type="triangle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1" name="직선 화살표 연결선 90">
                      <a:extLst>
                        <a:ext uri="{FF2B5EF4-FFF2-40B4-BE49-F238E27FC236}">
                          <a16:creationId xmlns:a16="http://schemas.microsoft.com/office/drawing/2014/main" id="{84BD435F-6610-6371-0825-F3EFE9F42AE3}"/>
                        </a:ext>
                      </a:extLst>
                    </p:cNvPr>
                    <p:cNvCxnSpPr>
                      <a:endCxn id="83" idx="0"/>
                    </p:cNvCxnSpPr>
                    <p:nvPr/>
                  </p:nvCxnSpPr>
                  <p:spPr>
                    <a:xfrm>
                      <a:off x="2105025" y="4560885"/>
                      <a:ext cx="0" cy="242887"/>
                    </a:xfrm>
                    <a:prstGeom prst="straightConnector1">
                      <a:avLst/>
                    </a:prstGeom>
                    <a:ln>
                      <a:tailEnd type="triangle"/>
                    </a:ln>
                  </p:spPr>
                  <p:style>
                    <a:lnRef idx="2">
                      <a:schemeClr val="dk1"/>
                    </a:lnRef>
                    <a:fillRef idx="0">
                      <a:schemeClr val="dk1"/>
                    </a:fillRef>
                    <a:effectRef idx="1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2" name="직선 화살표 연결선 91">
                      <a:extLst>
                        <a:ext uri="{FF2B5EF4-FFF2-40B4-BE49-F238E27FC236}">
                          <a16:creationId xmlns:a16="http://schemas.microsoft.com/office/drawing/2014/main" id="{A8EDC82B-C7A8-1138-76C9-68FAC51A4113}"/>
                        </a:ext>
                      </a:extLst>
                    </p:cNvPr>
                    <p:cNvCxnSpPr>
                      <a:stCxn id="83" idx="2"/>
                      <a:endCxn id="84" idx="0"/>
                    </p:cNvCxnSpPr>
                    <p:nvPr/>
                  </p:nvCxnSpPr>
                  <p:spPr>
                    <a:xfrm>
                      <a:off x="2105025" y="5178422"/>
                      <a:ext cx="0" cy="242887"/>
                    </a:xfrm>
                    <a:prstGeom prst="straightConnector1">
                      <a:avLst/>
                    </a:prstGeom>
                    <a:ln>
                      <a:tailEnd type="triangle"/>
                    </a:ln>
                  </p:spPr>
                  <p:style>
                    <a:lnRef idx="2">
                      <a:schemeClr val="dk1"/>
                    </a:lnRef>
                    <a:fillRef idx="0">
                      <a:schemeClr val="dk1"/>
                    </a:fillRef>
                    <a:effectRef idx="1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3" name="직선 화살표 연결선 92">
                      <a:extLst>
                        <a:ext uri="{FF2B5EF4-FFF2-40B4-BE49-F238E27FC236}">
                          <a16:creationId xmlns:a16="http://schemas.microsoft.com/office/drawing/2014/main" id="{E309C1AE-DD35-2C53-F245-851216989C0C}"/>
                        </a:ext>
                      </a:extLst>
                    </p:cNvPr>
                    <p:cNvCxnSpPr>
                      <a:stCxn id="84" idx="2"/>
                      <a:endCxn id="76" idx="0"/>
                    </p:cNvCxnSpPr>
                    <p:nvPr/>
                  </p:nvCxnSpPr>
                  <p:spPr>
                    <a:xfrm>
                      <a:off x="2105025" y="5795959"/>
                      <a:ext cx="0" cy="242891"/>
                    </a:xfrm>
                    <a:prstGeom prst="straightConnector1">
                      <a:avLst/>
                    </a:prstGeom>
                    <a:ln>
                      <a:tailEnd type="triangle"/>
                    </a:ln>
                  </p:spPr>
                  <p:style>
                    <a:lnRef idx="2">
                      <a:schemeClr val="dk1"/>
                    </a:lnRef>
                    <a:fillRef idx="0">
                      <a:schemeClr val="dk1"/>
                    </a:fillRef>
                    <a:effectRef idx="1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4" name="연결선: 꺾임 93">
                      <a:extLst>
                        <a:ext uri="{FF2B5EF4-FFF2-40B4-BE49-F238E27FC236}">
                          <a16:creationId xmlns:a16="http://schemas.microsoft.com/office/drawing/2014/main" id="{E70091E5-0EE4-D5A6-EF1B-93BBE2E5007B}"/>
                        </a:ext>
                      </a:extLst>
                    </p:cNvPr>
                    <p:cNvCxnSpPr>
                      <a:cxnSpLocks/>
                      <a:endCxn id="95" idx="0"/>
                    </p:cNvCxnSpPr>
                    <p:nvPr/>
                  </p:nvCxnSpPr>
                  <p:spPr>
                    <a:xfrm rot="16200000" flipH="1">
                      <a:off x="2301082" y="2723354"/>
                      <a:ext cx="242887" cy="635000"/>
                    </a:xfrm>
                    <a:prstGeom prst="bentConnector3">
                      <a:avLst>
                        <a:gd name="adj1" fmla="val 50000"/>
                      </a:avLst>
                    </a:prstGeom>
                    <a:ln>
                      <a:tailEnd type="triangle"/>
                    </a:ln>
                  </p:spPr>
                  <p:style>
                    <a:lnRef idx="2">
                      <a:schemeClr val="dk1"/>
                    </a:lnRef>
                    <a:fillRef idx="0">
                      <a:schemeClr val="dk1"/>
                    </a:fillRef>
                    <a:effectRef idx="1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95" name="순서도: 다른 페이지 연결선 94">
                      <a:extLst>
                        <a:ext uri="{FF2B5EF4-FFF2-40B4-BE49-F238E27FC236}">
                          <a16:creationId xmlns:a16="http://schemas.microsoft.com/office/drawing/2014/main" id="{7F14AC1D-1CF7-77F7-51F6-08DA32B574D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35200" y="3162298"/>
                      <a:ext cx="1009650" cy="374650"/>
                    </a:xfrm>
                    <a:prstGeom prst="flowChartOffpageConnector">
                      <a:avLst/>
                    </a:prstGeom>
                    <a:ln w="6350"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>
                      <a:lvl1pPr marL="0" indent="0">
                        <a:defRPr sz="11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indent="0">
                        <a:defRPr sz="11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indent="0">
                        <a:defRPr sz="11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indent="0">
                        <a:defRPr sz="11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indent="0">
                        <a:defRPr sz="11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indent="0">
                        <a:defRPr sz="11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indent="0">
                        <a:defRPr sz="11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indent="0">
                        <a:defRPr sz="11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indent="0">
                        <a:defRPr sz="11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r>
                        <a:rPr lang="en-US" altLang="ko-KR" sz="900" b="1">
                          <a:solidFill>
                            <a:sysClr val="windowText" lastClr="000000"/>
                          </a:solidFill>
                        </a:rPr>
                        <a:t>FQC(AOI</a:t>
                      </a:r>
                      <a:r>
                        <a:rPr lang="ko-KR" altLang="en-US" sz="900" b="1">
                          <a:solidFill>
                            <a:sysClr val="windowText" lastClr="000000"/>
                          </a:solidFill>
                        </a:rPr>
                        <a:t>불량</a:t>
                      </a:r>
                      <a:r>
                        <a:rPr lang="en-US" altLang="ko-KR" sz="900" b="1">
                          <a:solidFill>
                            <a:sysClr val="windowText" lastClr="000000"/>
                          </a:solidFill>
                        </a:rPr>
                        <a:t>)</a:t>
                      </a:r>
                      <a:endParaRPr lang="ko-KR" altLang="en-US" sz="900" b="1">
                        <a:solidFill>
                          <a:sysClr val="windowText" lastClr="000000"/>
                        </a:solidFill>
                      </a:endParaRPr>
                    </a:p>
                  </p:txBody>
                </p:sp>
                <p:sp>
                  <p:nvSpPr>
                    <p:cNvPr id="96" name="순서도: 다른 페이지 연결선 95">
                      <a:extLst>
                        <a:ext uri="{FF2B5EF4-FFF2-40B4-BE49-F238E27FC236}">
                          <a16:creationId xmlns:a16="http://schemas.microsoft.com/office/drawing/2014/main" id="{0ABBE670-CFAC-0322-1891-DF8390C1FC1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96950" y="3162298"/>
                      <a:ext cx="1009650" cy="374650"/>
                    </a:xfrm>
                    <a:prstGeom prst="flowChartOffpageConnector">
                      <a:avLst/>
                    </a:prstGeom>
                    <a:ln w="6350"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>
                      <a:lvl1pPr marL="0" indent="0">
                        <a:defRPr sz="11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indent="0">
                        <a:defRPr sz="11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indent="0">
                        <a:defRPr sz="11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indent="0">
                        <a:defRPr sz="11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indent="0">
                        <a:defRPr sz="11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indent="0">
                        <a:defRPr sz="11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indent="0">
                        <a:defRPr sz="11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indent="0">
                        <a:defRPr sz="11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indent="0">
                        <a:defRPr sz="11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r>
                        <a:rPr lang="en-US" altLang="ko-KR" sz="900" b="1">
                          <a:solidFill>
                            <a:sysClr val="windowText" lastClr="000000"/>
                          </a:solidFill>
                        </a:rPr>
                        <a:t>FQC(AOI</a:t>
                      </a:r>
                      <a:r>
                        <a:rPr lang="ko-KR" altLang="en-US" sz="900" b="1">
                          <a:solidFill>
                            <a:sysClr val="windowText" lastClr="000000"/>
                          </a:solidFill>
                        </a:rPr>
                        <a:t>양품</a:t>
                      </a:r>
                      <a:r>
                        <a:rPr lang="en-US" altLang="ko-KR" sz="900" b="1">
                          <a:solidFill>
                            <a:sysClr val="windowText" lastClr="000000"/>
                          </a:solidFill>
                        </a:rPr>
                        <a:t>)</a:t>
                      </a:r>
                      <a:endParaRPr lang="ko-KR" altLang="en-US" sz="900" b="1">
                        <a:solidFill>
                          <a:sysClr val="windowText" lastClr="000000"/>
                        </a:solidFill>
                      </a:endParaRPr>
                    </a:p>
                  </p:txBody>
                </p:sp>
                <p:cxnSp>
                  <p:nvCxnSpPr>
                    <p:cNvPr id="97" name="연결선: 꺾임 96">
                      <a:extLst>
                        <a:ext uri="{FF2B5EF4-FFF2-40B4-BE49-F238E27FC236}">
                          <a16:creationId xmlns:a16="http://schemas.microsoft.com/office/drawing/2014/main" id="{C2FB9E5E-6AC9-2F08-AF4F-5149D0F7645B}"/>
                        </a:ext>
                      </a:extLst>
                    </p:cNvPr>
                    <p:cNvCxnSpPr>
                      <a:cxnSpLocks/>
                      <a:endCxn id="96" idx="0"/>
                    </p:cNvCxnSpPr>
                    <p:nvPr/>
                  </p:nvCxnSpPr>
                  <p:spPr>
                    <a:xfrm rot="5400000">
                      <a:off x="1681957" y="2739229"/>
                      <a:ext cx="242887" cy="603250"/>
                    </a:xfrm>
                    <a:prstGeom prst="bentConnector3">
                      <a:avLst>
                        <a:gd name="adj1" fmla="val 50000"/>
                      </a:avLst>
                    </a:prstGeom>
                    <a:ln>
                      <a:tailEnd type="triangle"/>
                    </a:ln>
                  </p:spPr>
                  <p:style>
                    <a:lnRef idx="2">
                      <a:schemeClr val="dk1"/>
                    </a:lnRef>
                    <a:fillRef idx="0">
                      <a:schemeClr val="dk1"/>
                    </a:fillRef>
                    <a:effectRef idx="1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8" name="연결선: 꺾임 97">
                      <a:extLst>
                        <a:ext uri="{FF2B5EF4-FFF2-40B4-BE49-F238E27FC236}">
                          <a16:creationId xmlns:a16="http://schemas.microsoft.com/office/drawing/2014/main" id="{97A1AD6B-780D-E662-8EF3-FE1E14AEA6AB}"/>
                        </a:ext>
                      </a:extLst>
                    </p:cNvPr>
                    <p:cNvCxnSpPr>
                      <a:cxnSpLocks/>
                      <a:stCxn id="96" idx="2"/>
                      <a:endCxn id="82" idx="0"/>
                    </p:cNvCxnSpPr>
                    <p:nvPr/>
                  </p:nvCxnSpPr>
                  <p:spPr>
                    <a:xfrm rot="16200000" flipH="1">
                      <a:off x="1478757" y="3559966"/>
                      <a:ext cx="649287" cy="603250"/>
                    </a:xfrm>
                    <a:prstGeom prst="bentConnector3">
                      <a:avLst>
                        <a:gd name="adj1" fmla="val 50000"/>
                      </a:avLst>
                    </a:prstGeom>
                    <a:ln>
                      <a:tailEnd type="triangle"/>
                    </a:ln>
                  </p:spPr>
                  <p:style>
                    <a:lnRef idx="2">
                      <a:schemeClr val="dk1"/>
                    </a:lnRef>
                    <a:fillRef idx="0">
                      <a:schemeClr val="dk1"/>
                    </a:fillRef>
                    <a:effectRef idx="1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9" name="연결선: 꺾임 98">
                      <a:extLst>
                        <a:ext uri="{FF2B5EF4-FFF2-40B4-BE49-F238E27FC236}">
                          <a16:creationId xmlns:a16="http://schemas.microsoft.com/office/drawing/2014/main" id="{FCDF9F2A-FDE3-C667-1308-37AC88B1E589}"/>
                        </a:ext>
                      </a:extLst>
                    </p:cNvPr>
                    <p:cNvCxnSpPr>
                      <a:cxnSpLocks/>
                      <a:stCxn id="95" idx="2"/>
                      <a:endCxn id="85" idx="1"/>
                    </p:cNvCxnSpPr>
                    <p:nvPr/>
                  </p:nvCxnSpPr>
                  <p:spPr>
                    <a:xfrm rot="5400000" flipH="1" flipV="1">
                      <a:off x="3284537" y="2805111"/>
                      <a:ext cx="187325" cy="1276350"/>
                    </a:xfrm>
                    <a:prstGeom prst="bentConnector4">
                      <a:avLst>
                        <a:gd name="adj1" fmla="val -122034"/>
                        <a:gd name="adj2" fmla="val 69776"/>
                      </a:avLst>
                    </a:prstGeom>
                    <a:ln>
                      <a:tailEnd type="triangle"/>
                    </a:ln>
                  </p:spPr>
                  <p:style>
                    <a:lnRef idx="2">
                      <a:schemeClr val="dk1"/>
                    </a:lnRef>
                    <a:fillRef idx="0">
                      <a:schemeClr val="dk1"/>
                    </a:fillRef>
                    <a:effectRef idx="1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0" name="연결선: 꺾임 99">
                      <a:extLst>
                        <a:ext uri="{FF2B5EF4-FFF2-40B4-BE49-F238E27FC236}">
                          <a16:creationId xmlns:a16="http://schemas.microsoft.com/office/drawing/2014/main" id="{FF2E6CE3-C40A-F264-DCBB-A2FB5EA556D2}"/>
                        </a:ext>
                      </a:extLst>
                    </p:cNvPr>
                    <p:cNvCxnSpPr>
                      <a:cxnSpLocks/>
                      <a:stCxn id="96" idx="2"/>
                      <a:endCxn id="101" idx="3"/>
                    </p:cNvCxnSpPr>
                    <p:nvPr/>
                  </p:nvCxnSpPr>
                  <p:spPr>
                    <a:xfrm rot="5400000">
                      <a:off x="1099344" y="3447255"/>
                      <a:ext cx="312738" cy="492125"/>
                    </a:xfrm>
                    <a:prstGeom prst="bentConnector2">
                      <a:avLst/>
                    </a:prstGeom>
                    <a:ln>
                      <a:solidFill>
                        <a:srgbClr val="FF0000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01" name="사각형: 둥근 모서리 100">
                      <a:extLst>
                        <a:ext uri="{FF2B5EF4-FFF2-40B4-BE49-F238E27FC236}">
                          <a16:creationId xmlns:a16="http://schemas.microsoft.com/office/drawing/2014/main" id="{53EE8797-E8A5-16A6-D793-F290D76AE24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0" y="3662361"/>
                      <a:ext cx="1009650" cy="374650"/>
                    </a:xfrm>
                    <a:prstGeom prst="roundRect">
                      <a:avLst/>
                    </a:prstGeom>
                    <a:ln w="6350"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>
                      <a:lvl1pPr marL="0" indent="0">
                        <a:defRPr sz="11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indent="0">
                        <a:defRPr sz="11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indent="0">
                        <a:defRPr sz="11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indent="0">
                        <a:defRPr sz="11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indent="0">
                        <a:defRPr sz="11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indent="0">
                        <a:defRPr sz="11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indent="0">
                        <a:defRPr sz="11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indent="0">
                        <a:defRPr sz="11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indent="0">
                        <a:defRPr sz="11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r>
                        <a:rPr lang="ko-KR" altLang="en-US" sz="900" b="1">
                          <a:solidFill>
                            <a:sysClr val="windowText" lastClr="000000"/>
                          </a:solidFill>
                        </a:rPr>
                        <a:t>불량처리</a:t>
                      </a:r>
                    </a:p>
                  </p:txBody>
                </p:sp>
                <p:sp>
                  <p:nvSpPr>
                    <p:cNvPr id="102" name="TextBox 30">
                      <a:extLst>
                        <a:ext uri="{FF2B5EF4-FFF2-40B4-BE49-F238E27FC236}">
                          <a16:creationId xmlns:a16="http://schemas.microsoft.com/office/drawing/2014/main" id="{E6382553-C6CB-0A10-E9A4-E7AAD1623C3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089150" y="3924300"/>
                      <a:ext cx="387350" cy="279400"/>
                    </a:xfrm>
                    <a:prstGeom prst="rect">
                      <a:avLst/>
                    </a:prstGeom>
                    <a:noFill/>
                    <a:ln w="9525" cmpd="sng">
                      <a:noFill/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dk1"/>
                    </a:fontRef>
                  </p:style>
                  <p:txBody>
                    <a:bodyPr wrap="square" rtlCol="0" anchor="t"/>
                    <a:lstStyle>
                      <a:lvl1pPr marL="0" indent="0">
                        <a:defRPr sz="11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indent="0">
                        <a:defRPr sz="11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indent="0">
                        <a:defRPr sz="11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indent="0">
                        <a:defRPr sz="11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indent="0">
                        <a:defRPr sz="11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indent="0">
                        <a:defRPr sz="11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indent="0">
                        <a:defRPr sz="11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indent="0">
                        <a:defRPr sz="11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indent="0">
                        <a:defRPr sz="11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r>
                        <a:rPr lang="en-US" altLang="ko-KR" sz="1100">
                          <a:solidFill>
                            <a:srgbClr val="00B0F0"/>
                          </a:solidFill>
                        </a:rPr>
                        <a:t>OK</a:t>
                      </a:r>
                      <a:endParaRPr lang="ko-KR" altLang="en-US" sz="1100">
                        <a:solidFill>
                          <a:srgbClr val="00B0F0"/>
                        </a:solidFill>
                      </a:endParaRPr>
                    </a:p>
                  </p:txBody>
                </p:sp>
                <p:sp>
                  <p:nvSpPr>
                    <p:cNvPr id="103" name="TextBox 31">
                      <a:extLst>
                        <a:ext uri="{FF2B5EF4-FFF2-40B4-BE49-F238E27FC236}">
                          <a16:creationId xmlns:a16="http://schemas.microsoft.com/office/drawing/2014/main" id="{02CFC766-9EC3-2CA0-C7C5-0C09F7A2452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670300" y="3096751"/>
                      <a:ext cx="387350" cy="279400"/>
                    </a:xfrm>
                    <a:prstGeom prst="rect">
                      <a:avLst/>
                    </a:prstGeom>
                    <a:noFill/>
                    <a:ln w="9525" cmpd="sng">
                      <a:noFill/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dk1"/>
                    </a:fontRef>
                  </p:style>
                  <p:txBody>
                    <a:bodyPr wrap="square" rtlCol="0" anchor="t"/>
                    <a:lstStyle>
                      <a:lvl1pPr marL="0" indent="0">
                        <a:defRPr sz="11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indent="0">
                        <a:defRPr sz="11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indent="0">
                        <a:defRPr sz="11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indent="0">
                        <a:defRPr sz="11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indent="0">
                        <a:defRPr sz="11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indent="0">
                        <a:defRPr sz="11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indent="0">
                        <a:defRPr sz="11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indent="0">
                        <a:defRPr sz="11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indent="0">
                        <a:defRPr sz="11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r>
                        <a:rPr lang="en-US" altLang="ko-KR" sz="1100" dirty="0">
                          <a:solidFill>
                            <a:srgbClr val="00B0F0"/>
                          </a:solidFill>
                        </a:rPr>
                        <a:t>OK</a:t>
                      </a:r>
                      <a:endParaRPr lang="ko-KR" altLang="en-US" sz="1100" dirty="0">
                        <a:solidFill>
                          <a:srgbClr val="00B0F0"/>
                        </a:solidFill>
                      </a:endParaRPr>
                    </a:p>
                  </p:txBody>
                </p:sp>
                <p:sp>
                  <p:nvSpPr>
                    <p:cNvPr id="104" name="TextBox 32">
                      <a:extLst>
                        <a:ext uri="{FF2B5EF4-FFF2-40B4-BE49-F238E27FC236}">
                          <a16:creationId xmlns:a16="http://schemas.microsoft.com/office/drawing/2014/main" id="{D385C561-9C0A-182C-6687-099F7C12CF3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085850" y="3638550"/>
                      <a:ext cx="387350" cy="279400"/>
                    </a:xfrm>
                    <a:prstGeom prst="rect">
                      <a:avLst/>
                    </a:prstGeom>
                    <a:noFill/>
                    <a:ln w="9525" cmpd="sng">
                      <a:noFill/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dk1"/>
                    </a:fontRef>
                  </p:style>
                  <p:txBody>
                    <a:bodyPr wrap="square" rtlCol="0" anchor="t"/>
                    <a:lstStyle>
                      <a:lvl1pPr marL="0" indent="0">
                        <a:defRPr sz="11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indent="0">
                        <a:defRPr sz="11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indent="0">
                        <a:defRPr sz="11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indent="0">
                        <a:defRPr sz="11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indent="0">
                        <a:defRPr sz="11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indent="0">
                        <a:defRPr sz="11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indent="0">
                        <a:defRPr sz="11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indent="0">
                        <a:defRPr sz="11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indent="0">
                        <a:defRPr sz="11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r>
                        <a:rPr lang="en-US" altLang="ko-KR" sz="1100">
                          <a:solidFill>
                            <a:srgbClr val="FF0000"/>
                          </a:solidFill>
                        </a:rPr>
                        <a:t>NG</a:t>
                      </a:r>
                      <a:endParaRPr lang="ko-KR" altLang="en-US" sz="1100">
                        <a:solidFill>
                          <a:srgbClr val="FF0000"/>
                        </a:solidFill>
                      </a:endParaRPr>
                    </a:p>
                  </p:txBody>
                </p:sp>
                <p:cxnSp>
                  <p:nvCxnSpPr>
                    <p:cNvPr id="105" name="연결선: 꺾임 104">
                      <a:extLst>
                        <a:ext uri="{FF2B5EF4-FFF2-40B4-BE49-F238E27FC236}">
                          <a16:creationId xmlns:a16="http://schemas.microsoft.com/office/drawing/2014/main" id="{EAE69223-D2D1-B4B7-9EB1-4E35EA1A44E3}"/>
                        </a:ext>
                      </a:extLst>
                    </p:cNvPr>
                    <p:cNvCxnSpPr>
                      <a:cxnSpLocks/>
                      <a:stCxn id="95" idx="2"/>
                    </p:cNvCxnSpPr>
                    <p:nvPr/>
                  </p:nvCxnSpPr>
                  <p:spPr>
                    <a:xfrm rot="16200000" flipH="1">
                      <a:off x="3475036" y="2801936"/>
                      <a:ext cx="222252" cy="1692275"/>
                    </a:xfrm>
                    <a:prstGeom prst="bentConnector2">
                      <a:avLst/>
                    </a:prstGeom>
                    <a:ln>
                      <a:solidFill>
                        <a:srgbClr val="FF0000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06" name="사각형: 둥근 모서리 105">
                      <a:extLst>
                        <a:ext uri="{FF2B5EF4-FFF2-40B4-BE49-F238E27FC236}">
                          <a16:creationId xmlns:a16="http://schemas.microsoft.com/office/drawing/2014/main" id="{F3DBEAB4-B65C-57E2-9580-A07C10A24A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16375" y="3587748"/>
                      <a:ext cx="1009650" cy="374650"/>
                    </a:xfrm>
                    <a:prstGeom prst="roundRect">
                      <a:avLst/>
                    </a:prstGeom>
                    <a:ln w="6350"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>
                      <a:lvl1pPr marL="0" indent="0">
                        <a:defRPr sz="11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indent="0">
                        <a:defRPr sz="11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indent="0">
                        <a:defRPr sz="11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indent="0">
                        <a:defRPr sz="11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indent="0">
                        <a:defRPr sz="11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indent="0">
                        <a:defRPr sz="11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indent="0">
                        <a:defRPr sz="11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indent="0">
                        <a:defRPr sz="11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indent="0">
                        <a:defRPr sz="11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r>
                        <a:rPr lang="ko-KR" altLang="en-US" sz="900" b="1" dirty="0">
                          <a:solidFill>
                            <a:sysClr val="windowText" lastClr="000000"/>
                          </a:solidFill>
                        </a:rPr>
                        <a:t>최종불량처리</a:t>
                      </a:r>
                    </a:p>
                  </p:txBody>
                </p:sp>
                <p:sp>
                  <p:nvSpPr>
                    <p:cNvPr id="107" name="TextBox 35">
                      <a:extLst>
                        <a:ext uri="{FF2B5EF4-FFF2-40B4-BE49-F238E27FC236}">
                          <a16:creationId xmlns:a16="http://schemas.microsoft.com/office/drawing/2014/main" id="{A5E744EA-244F-9076-9378-8EC47F29042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646766" y="3727450"/>
                      <a:ext cx="387350" cy="273050"/>
                    </a:xfrm>
                    <a:prstGeom prst="rect">
                      <a:avLst/>
                    </a:prstGeom>
                    <a:noFill/>
                    <a:ln w="9525" cmpd="sng">
                      <a:noFill/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dk1"/>
                    </a:fontRef>
                  </p:style>
                  <p:txBody>
                    <a:bodyPr wrap="square" rtlCol="0" anchor="t"/>
                    <a:lstStyle>
                      <a:lvl1pPr marL="0" indent="0">
                        <a:defRPr sz="11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indent="0">
                        <a:defRPr sz="11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indent="0">
                        <a:defRPr sz="11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indent="0">
                        <a:defRPr sz="11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indent="0">
                        <a:defRPr sz="11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indent="0">
                        <a:defRPr sz="11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indent="0">
                        <a:defRPr sz="11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indent="0">
                        <a:defRPr sz="11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indent="0">
                        <a:defRPr sz="11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r>
                        <a:rPr lang="en-US" altLang="ko-KR" sz="1100">
                          <a:solidFill>
                            <a:srgbClr val="FF0000"/>
                          </a:solidFill>
                        </a:rPr>
                        <a:t>NG</a:t>
                      </a:r>
                      <a:endParaRPr lang="ko-KR" altLang="en-US" sz="1100">
                        <a:solidFill>
                          <a:srgbClr val="FF0000"/>
                        </a:solidFill>
                      </a:endParaRPr>
                    </a:p>
                  </p:txBody>
                </p:sp>
                <p:cxnSp>
                  <p:nvCxnSpPr>
                    <p:cNvPr id="108" name="연결선: 꺾임 107">
                      <a:extLst>
                        <a:ext uri="{FF2B5EF4-FFF2-40B4-BE49-F238E27FC236}">
                          <a16:creationId xmlns:a16="http://schemas.microsoft.com/office/drawing/2014/main" id="{9C14CA8F-FFC2-160E-4B8D-C4CBE02DEBA2}"/>
                        </a:ext>
                      </a:extLst>
                    </p:cNvPr>
                    <p:cNvCxnSpPr>
                      <a:cxnSpLocks/>
                      <a:stCxn id="86" idx="2"/>
                      <a:endCxn id="64" idx="3"/>
                    </p:cNvCxnSpPr>
                    <p:nvPr/>
                  </p:nvCxnSpPr>
                  <p:spPr>
                    <a:xfrm rot="5400000">
                      <a:off x="5324474" y="3857623"/>
                      <a:ext cx="854077" cy="212726"/>
                    </a:xfrm>
                    <a:prstGeom prst="bentConnector2">
                      <a:avLst/>
                    </a:prstGeom>
                    <a:ln>
                      <a:tailEnd type="triangle"/>
                    </a:ln>
                  </p:spPr>
                  <p:style>
                    <a:lnRef idx="2">
                      <a:schemeClr val="dk1"/>
                    </a:lnRef>
                    <a:fillRef idx="0">
                      <a:schemeClr val="dk1"/>
                    </a:fillRef>
                    <a:effectRef idx="1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9" name="연결선: 꺾임 108">
                      <a:extLst>
                        <a:ext uri="{FF2B5EF4-FFF2-40B4-BE49-F238E27FC236}">
                          <a16:creationId xmlns:a16="http://schemas.microsoft.com/office/drawing/2014/main" id="{5AFD04AE-2B9C-8163-3A64-1A75DB3988B0}"/>
                        </a:ext>
                      </a:extLst>
                    </p:cNvPr>
                    <p:cNvCxnSpPr>
                      <a:cxnSpLocks/>
                      <a:stCxn id="86" idx="2"/>
                      <a:endCxn id="106" idx="3"/>
                    </p:cNvCxnSpPr>
                    <p:nvPr/>
                  </p:nvCxnSpPr>
                  <p:spPr>
                    <a:xfrm rot="5400000">
                      <a:off x="5322888" y="3240085"/>
                      <a:ext cx="238125" cy="831850"/>
                    </a:xfrm>
                    <a:prstGeom prst="bentConnector2">
                      <a:avLst/>
                    </a:prstGeom>
                    <a:ln>
                      <a:solidFill>
                        <a:srgbClr val="FF0000"/>
                      </a:solidFill>
                      <a:tailEnd type="triangle"/>
                    </a:ln>
                  </p:spPr>
                  <p:style>
                    <a:lnRef idx="2">
                      <a:schemeClr val="dk1"/>
                    </a:lnRef>
                    <a:fillRef idx="0">
                      <a:schemeClr val="dk1"/>
                    </a:fillRef>
                    <a:effectRef idx="1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10" name="TextBox 38">
                      <a:extLst>
                        <a:ext uri="{FF2B5EF4-FFF2-40B4-BE49-F238E27FC236}">
                          <a16:creationId xmlns:a16="http://schemas.microsoft.com/office/drawing/2014/main" id="{B3F0FC58-6E31-8DFE-890F-B3BBFA58156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105400" y="3727450"/>
                      <a:ext cx="387350" cy="273050"/>
                    </a:xfrm>
                    <a:prstGeom prst="rect">
                      <a:avLst/>
                    </a:prstGeom>
                    <a:noFill/>
                    <a:ln w="9525" cmpd="sng">
                      <a:noFill/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dk1"/>
                    </a:fontRef>
                  </p:style>
                  <p:txBody>
                    <a:bodyPr wrap="square" rtlCol="0" anchor="t"/>
                    <a:lstStyle>
                      <a:lvl1pPr marL="0" indent="0">
                        <a:defRPr sz="11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indent="0">
                        <a:defRPr sz="11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indent="0">
                        <a:defRPr sz="11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indent="0">
                        <a:defRPr sz="11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indent="0">
                        <a:defRPr sz="11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indent="0">
                        <a:defRPr sz="11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indent="0">
                        <a:defRPr sz="11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indent="0">
                        <a:defRPr sz="11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indent="0">
                        <a:defRPr sz="11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r>
                        <a:rPr lang="en-US" altLang="ko-KR" sz="1100">
                          <a:solidFill>
                            <a:srgbClr val="FF0000"/>
                          </a:solidFill>
                        </a:rPr>
                        <a:t>NG</a:t>
                      </a:r>
                      <a:endParaRPr lang="ko-KR" altLang="en-US" sz="1100">
                        <a:solidFill>
                          <a:srgbClr val="FF0000"/>
                        </a:solidFill>
                      </a:endParaRPr>
                    </a:p>
                  </p:txBody>
                </p:sp>
                <p:sp>
                  <p:nvSpPr>
                    <p:cNvPr id="111" name="TextBox 39">
                      <a:extLst>
                        <a:ext uri="{FF2B5EF4-FFF2-40B4-BE49-F238E27FC236}">
                          <a16:creationId xmlns:a16="http://schemas.microsoft.com/office/drawing/2014/main" id="{87A37569-0C8F-7F4E-38B9-71BD7FD5FED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803900" y="4133850"/>
                      <a:ext cx="387350" cy="279400"/>
                    </a:xfrm>
                    <a:prstGeom prst="rect">
                      <a:avLst/>
                    </a:prstGeom>
                    <a:noFill/>
                    <a:ln w="9525" cmpd="sng">
                      <a:noFill/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dk1"/>
                    </a:fontRef>
                  </p:style>
                  <p:txBody>
                    <a:bodyPr wrap="square" rtlCol="0" anchor="t"/>
                    <a:lstStyle>
                      <a:lvl1pPr marL="0" indent="0">
                        <a:defRPr sz="11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indent="0">
                        <a:defRPr sz="11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indent="0">
                        <a:defRPr sz="11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indent="0">
                        <a:defRPr sz="11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indent="0">
                        <a:defRPr sz="11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indent="0">
                        <a:defRPr sz="11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indent="0">
                        <a:defRPr sz="11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indent="0">
                        <a:defRPr sz="11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indent="0">
                        <a:defRPr sz="11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r>
                        <a:rPr lang="en-US" altLang="ko-KR" sz="1100">
                          <a:solidFill>
                            <a:srgbClr val="00B0F0"/>
                          </a:solidFill>
                        </a:rPr>
                        <a:t>OK</a:t>
                      </a:r>
                      <a:endParaRPr lang="ko-KR" altLang="en-US" sz="1100">
                        <a:solidFill>
                          <a:srgbClr val="00B0F0"/>
                        </a:solidFill>
                      </a:endParaRPr>
                    </a:p>
                  </p:txBody>
                </p:sp>
                <p:sp>
                  <p:nvSpPr>
                    <p:cNvPr id="112" name="사각형: 둥근 모서리 111">
                      <a:extLst>
                        <a:ext uri="{FF2B5EF4-FFF2-40B4-BE49-F238E27FC236}">
                          <a16:creationId xmlns:a16="http://schemas.microsoft.com/office/drawing/2014/main" id="{8DBF27EB-0217-C43D-6D14-C6B35B57B95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06549" y="1908174"/>
                      <a:ext cx="1009650" cy="374650"/>
                    </a:xfrm>
                    <a:prstGeom prst="roundRect">
                      <a:avLst/>
                    </a:prstGeom>
                    <a:solidFill>
                      <a:srgbClr val="FFFF00"/>
                    </a:solidFill>
                    <a:ln w="6350"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>
                      <a:lvl1pPr marL="0" indent="0">
                        <a:defRPr sz="11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indent="0">
                        <a:defRPr sz="11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indent="0">
                        <a:defRPr sz="11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indent="0">
                        <a:defRPr sz="11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indent="0">
                        <a:defRPr sz="11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indent="0">
                        <a:defRPr sz="11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indent="0">
                        <a:defRPr sz="11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indent="0">
                        <a:defRPr sz="11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indent="0">
                        <a:defRPr sz="11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r>
                        <a:rPr lang="ko-KR" altLang="en-US" sz="900" b="1" dirty="0" err="1">
                          <a:solidFill>
                            <a:sysClr val="windowText" lastClr="000000"/>
                          </a:solidFill>
                        </a:rPr>
                        <a:t>중박합지</a:t>
                      </a:r>
                      <a:endParaRPr lang="ko-KR" altLang="en-US" sz="900" b="1" dirty="0">
                        <a:solidFill>
                          <a:sysClr val="windowText" lastClr="000000"/>
                        </a:solidFill>
                      </a:endParaRPr>
                    </a:p>
                  </p:txBody>
                </p:sp>
                <p:cxnSp>
                  <p:nvCxnSpPr>
                    <p:cNvPr id="113" name="직선 화살표 연결선 112">
                      <a:extLst>
                        <a:ext uri="{FF2B5EF4-FFF2-40B4-BE49-F238E27FC236}">
                          <a16:creationId xmlns:a16="http://schemas.microsoft.com/office/drawing/2014/main" id="{DE56AEDB-9B7A-52A5-4E46-3E6CE4716452}"/>
                        </a:ext>
                      </a:extLst>
                    </p:cNvPr>
                    <p:cNvCxnSpPr>
                      <a:cxnSpLocks/>
                      <a:stCxn id="112" idx="2"/>
                      <a:endCxn id="81" idx="0"/>
                    </p:cNvCxnSpPr>
                    <p:nvPr/>
                  </p:nvCxnSpPr>
                  <p:spPr>
                    <a:xfrm flipH="1">
                      <a:off x="2105024" y="2282824"/>
                      <a:ext cx="6350" cy="274637"/>
                    </a:xfrm>
                    <a:prstGeom prst="straightConnector1">
                      <a:avLst/>
                    </a:prstGeom>
                    <a:ln>
                      <a:tailEnd type="triangle"/>
                    </a:ln>
                  </p:spPr>
                  <p:style>
                    <a:lnRef idx="2">
                      <a:schemeClr val="dk1"/>
                    </a:lnRef>
                    <a:fillRef idx="0">
                      <a:schemeClr val="dk1"/>
                    </a:fillRef>
                    <a:effectRef idx="1">
                      <a:schemeClr val="dk1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  <p:sp>
            <p:nvSpPr>
              <p:cNvPr id="73" name="직사각형 72">
                <a:extLst>
                  <a:ext uri="{FF2B5EF4-FFF2-40B4-BE49-F238E27FC236}">
                    <a16:creationId xmlns:a16="http://schemas.microsoft.com/office/drawing/2014/main" id="{FCB5EF06-B0D3-422E-A96E-8637BAA349F4}"/>
                  </a:ext>
                </a:extLst>
              </p:cNvPr>
              <p:cNvSpPr/>
              <p:nvPr/>
            </p:nvSpPr>
            <p:spPr>
              <a:xfrm>
                <a:off x="3546236" y="2214888"/>
                <a:ext cx="2880746" cy="711630"/>
              </a:xfrm>
              <a:prstGeom prst="rect">
                <a:avLst/>
              </a:prstGeom>
              <a:ln w="63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t"/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altLang="ko-KR" sz="900" b="1" baseline="0" dirty="0">
                    <a:solidFill>
                      <a:sysClr val="windowText" lastClr="000000"/>
                    </a:solidFill>
                    <a:latin typeface="+mj-ea"/>
                    <a:ea typeface="+mj-ea"/>
                  </a:rPr>
                  <a:t>1. SALM </a:t>
                </a:r>
                <a:r>
                  <a:rPr lang="ko-KR" altLang="en-US" sz="900" b="1" baseline="0" dirty="0">
                    <a:solidFill>
                      <a:sysClr val="windowText" lastClr="000000"/>
                    </a:solidFill>
                    <a:latin typeface="+mj-ea"/>
                    <a:ea typeface="+mj-ea"/>
                  </a:rPr>
                  <a:t>공정에서 </a:t>
                </a:r>
                <a:r>
                  <a:rPr lang="ko-KR" altLang="en-US" sz="900" b="1" baseline="0" dirty="0" err="1">
                    <a:solidFill>
                      <a:sysClr val="windowText" lastClr="000000"/>
                    </a:solidFill>
                    <a:latin typeface="+mj-ea"/>
                    <a:ea typeface="+mj-ea"/>
                  </a:rPr>
                  <a:t>경박마킹</a:t>
                </a:r>
                <a:r>
                  <a:rPr lang="ko-KR" altLang="en-US" sz="900" b="1" baseline="0" dirty="0">
                    <a:solidFill>
                      <a:sysClr val="windowText" lastClr="000000"/>
                    </a:solidFill>
                    <a:latin typeface="+mj-ea"/>
                    <a:ea typeface="+mj-ea"/>
                  </a:rPr>
                  <a:t> </a:t>
                </a:r>
                <a:r>
                  <a:rPr lang="en-US" altLang="ko-KR" sz="900" b="1" baseline="0" dirty="0">
                    <a:solidFill>
                      <a:sysClr val="windowText" lastClr="000000"/>
                    </a:solidFill>
                    <a:latin typeface="+mj-ea"/>
                    <a:ea typeface="+mj-ea"/>
                  </a:rPr>
                  <a:t>(</a:t>
                </a:r>
                <a:r>
                  <a:rPr lang="ko-KR" altLang="en-US" sz="900" b="1" baseline="0" dirty="0" err="1">
                    <a:solidFill>
                      <a:sysClr val="windowText" lastClr="000000"/>
                    </a:solidFill>
                    <a:latin typeface="+mj-ea"/>
                    <a:ea typeface="+mj-ea"/>
                  </a:rPr>
                  <a:t>작지번호</a:t>
                </a:r>
                <a:r>
                  <a:rPr lang="ko-KR" altLang="en-US" sz="900" b="1" baseline="0" dirty="0">
                    <a:solidFill>
                      <a:sysClr val="windowText" lastClr="000000"/>
                    </a:solidFill>
                    <a:latin typeface="+mj-ea"/>
                    <a:ea typeface="+mj-ea"/>
                  </a:rPr>
                  <a:t> 마킹</a:t>
                </a:r>
                <a:r>
                  <a:rPr lang="en-US" altLang="ko-KR" sz="900" b="1" baseline="0" dirty="0">
                    <a:solidFill>
                      <a:sysClr val="windowText" lastClr="000000"/>
                    </a:solidFill>
                    <a:latin typeface="+mj-ea"/>
                    <a:ea typeface="+mj-ea"/>
                  </a:rPr>
                  <a:t>)</a:t>
                </a:r>
              </a:p>
              <a:p>
                <a:pPr algn="l"/>
                <a:r>
                  <a:rPr lang="en-US" altLang="ko-KR" sz="900" b="0" baseline="0" dirty="0">
                    <a:solidFill>
                      <a:sysClr val="windowText" lastClr="000000"/>
                    </a:solidFill>
                    <a:latin typeface="+mj-ea"/>
                    <a:ea typeface="+mj-ea"/>
                  </a:rPr>
                  <a:t>  - </a:t>
                </a:r>
                <a:r>
                  <a:rPr lang="ko-KR" altLang="en-US" sz="900" b="0" baseline="0" dirty="0" err="1">
                    <a:solidFill>
                      <a:sysClr val="windowText" lastClr="000000"/>
                    </a:solidFill>
                    <a:latin typeface="+mj-ea"/>
                    <a:ea typeface="+mj-ea"/>
                  </a:rPr>
                  <a:t>작지번호</a:t>
                </a:r>
                <a:r>
                  <a:rPr lang="ko-KR" altLang="en-US" sz="900" b="0" baseline="0" dirty="0">
                    <a:solidFill>
                      <a:sysClr val="windowText" lastClr="000000"/>
                    </a:solidFill>
                    <a:latin typeface="+mj-ea"/>
                    <a:ea typeface="+mj-ea"/>
                  </a:rPr>
                  <a:t> 입력 방법은 확인 필요</a:t>
                </a:r>
                <a:endParaRPr lang="en-US" altLang="ko-KR" sz="900" b="0" baseline="0" dirty="0">
                  <a:solidFill>
                    <a:sysClr val="windowText" lastClr="000000"/>
                  </a:solidFill>
                  <a:latin typeface="+mj-ea"/>
                  <a:ea typeface="+mj-ea"/>
                </a:endParaRPr>
              </a:p>
              <a:p>
                <a:pPr algn="l"/>
                <a:r>
                  <a:rPr lang="en-US" altLang="ko-KR" sz="900" dirty="0">
                    <a:solidFill>
                      <a:sysClr val="windowText" lastClr="000000"/>
                    </a:solidFill>
                    <a:latin typeface="+mj-ea"/>
                    <a:ea typeface="+mj-ea"/>
                  </a:rPr>
                  <a:t>    </a:t>
                </a:r>
                <a:r>
                  <a:rPr lang="en-US" altLang="ko-KR" sz="900" b="0" baseline="0" dirty="0">
                    <a:solidFill>
                      <a:sysClr val="windowText" lastClr="000000"/>
                    </a:solidFill>
                    <a:latin typeface="+mj-ea"/>
                    <a:ea typeface="+mj-ea"/>
                  </a:rPr>
                  <a:t>(</a:t>
                </a:r>
                <a:r>
                  <a:rPr lang="ko-KR" altLang="en-US" sz="900" b="0" baseline="0" dirty="0" err="1">
                    <a:solidFill>
                      <a:sysClr val="windowText" lastClr="000000"/>
                    </a:solidFill>
                    <a:latin typeface="+mj-ea"/>
                    <a:ea typeface="+mj-ea"/>
                  </a:rPr>
                  <a:t>휴먼에러</a:t>
                </a:r>
                <a:r>
                  <a:rPr lang="ko-KR" altLang="en-US" sz="900" b="0" baseline="0" dirty="0">
                    <a:solidFill>
                      <a:sysClr val="windowText" lastClr="000000"/>
                    </a:solidFill>
                    <a:latin typeface="+mj-ea"/>
                    <a:ea typeface="+mj-ea"/>
                  </a:rPr>
                  <a:t> 방지 확인필요</a:t>
                </a:r>
                <a:r>
                  <a:rPr lang="en-US" altLang="ko-KR" sz="900" b="0" baseline="0" dirty="0">
                    <a:solidFill>
                      <a:sysClr val="windowText" lastClr="000000"/>
                    </a:solidFill>
                    <a:latin typeface="+mj-ea"/>
                    <a:ea typeface="+mj-ea"/>
                  </a:rPr>
                  <a:t>)</a:t>
                </a:r>
              </a:p>
              <a:p>
                <a:pPr algn="l"/>
                <a:r>
                  <a:rPr lang="en-US" altLang="ko-KR" sz="900" b="0" baseline="0" dirty="0">
                    <a:solidFill>
                      <a:sysClr val="windowText" lastClr="000000"/>
                    </a:solidFill>
                    <a:latin typeface="+mj-ea"/>
                    <a:ea typeface="+mj-ea"/>
                  </a:rPr>
                  <a:t>  - </a:t>
                </a:r>
                <a:r>
                  <a:rPr lang="ko-KR" altLang="en-US" sz="900" b="0" baseline="0" dirty="0">
                    <a:solidFill>
                      <a:sysClr val="windowText" lastClr="000000"/>
                    </a:solidFill>
                    <a:latin typeface="+mj-ea"/>
                    <a:ea typeface="+mj-ea"/>
                  </a:rPr>
                  <a:t>전체 마킹 진행</a:t>
                </a:r>
                <a:endParaRPr lang="en-US" altLang="ko-KR" sz="900" b="0" baseline="0" dirty="0">
                  <a:solidFill>
                    <a:sysClr val="windowText" lastClr="000000"/>
                  </a:solidFill>
                  <a:latin typeface="+mj-ea"/>
                  <a:ea typeface="+mj-ea"/>
                </a:endParaRPr>
              </a:p>
            </p:txBody>
          </p:sp>
        </p:grpSp>
        <p:cxnSp>
          <p:nvCxnSpPr>
            <p:cNvPr id="66" name="직선 화살표 연결선 65">
              <a:extLst>
                <a:ext uri="{FF2B5EF4-FFF2-40B4-BE49-F238E27FC236}">
                  <a16:creationId xmlns:a16="http://schemas.microsoft.com/office/drawing/2014/main" id="{34BFA9B1-4E4F-409A-93FE-14B71B089A18}"/>
                </a:ext>
              </a:extLst>
            </p:cNvPr>
            <p:cNvCxnSpPr>
              <a:stCxn id="64" idx="2"/>
              <a:endCxn id="67" idx="0"/>
            </p:cNvCxnSpPr>
            <p:nvPr/>
          </p:nvCxnSpPr>
          <p:spPr>
            <a:xfrm>
              <a:off x="5146674" y="4578350"/>
              <a:ext cx="0" cy="23495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67" name="사각형: 둥근 모서리 66">
              <a:extLst>
                <a:ext uri="{FF2B5EF4-FFF2-40B4-BE49-F238E27FC236}">
                  <a16:creationId xmlns:a16="http://schemas.microsoft.com/office/drawing/2014/main" id="{A02358F2-5844-4310-B71D-8818A417E9DD}"/>
                </a:ext>
              </a:extLst>
            </p:cNvPr>
            <p:cNvSpPr/>
            <p:nvPr/>
          </p:nvSpPr>
          <p:spPr>
            <a:xfrm>
              <a:off x="4641849" y="4813300"/>
              <a:ext cx="1009650" cy="381000"/>
            </a:xfrm>
            <a:prstGeom prst="roundRect">
              <a:avLst/>
            </a:prstGeom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900" b="1">
                  <a:solidFill>
                    <a:sysClr val="windowText" lastClr="000000"/>
                  </a:solidFill>
                </a:rPr>
                <a:t>OQC</a:t>
              </a:r>
              <a:endParaRPr lang="ko-KR" altLang="en-US" sz="900" b="1">
                <a:solidFill>
                  <a:sysClr val="windowText" lastClr="000000"/>
                </a:solidFill>
              </a:endParaRPr>
            </a:p>
          </p:txBody>
        </p:sp>
        <p:sp>
          <p:nvSpPr>
            <p:cNvPr id="68" name="사각형: 둥근 모서리 67">
              <a:extLst>
                <a:ext uri="{FF2B5EF4-FFF2-40B4-BE49-F238E27FC236}">
                  <a16:creationId xmlns:a16="http://schemas.microsoft.com/office/drawing/2014/main" id="{5380BAEF-95B5-4AC8-ADDF-60033741B966}"/>
                </a:ext>
              </a:extLst>
            </p:cNvPr>
            <p:cNvSpPr/>
            <p:nvPr/>
          </p:nvSpPr>
          <p:spPr>
            <a:xfrm>
              <a:off x="4641849" y="5429250"/>
              <a:ext cx="1009650" cy="374650"/>
            </a:xfrm>
            <a:prstGeom prst="roundRect">
              <a:avLst/>
            </a:prstGeom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900" b="1">
                  <a:solidFill>
                    <a:sysClr val="windowText" lastClr="000000"/>
                  </a:solidFill>
                </a:rPr>
                <a:t>CELL</a:t>
              </a:r>
              <a:r>
                <a:rPr lang="ko-KR" altLang="en-US" sz="900" b="1">
                  <a:solidFill>
                    <a:sysClr val="windowText" lastClr="000000"/>
                  </a:solidFill>
                </a:rPr>
                <a:t>마킹</a:t>
              </a:r>
              <a:endParaRPr lang="en-US" altLang="ko-KR" sz="900" b="1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69" name="직선 화살표 연결선 68">
              <a:extLst>
                <a:ext uri="{FF2B5EF4-FFF2-40B4-BE49-F238E27FC236}">
                  <a16:creationId xmlns:a16="http://schemas.microsoft.com/office/drawing/2014/main" id="{3127E2F5-54CA-4188-86AA-178E266F5658}"/>
                </a:ext>
              </a:extLst>
            </p:cNvPr>
            <p:cNvCxnSpPr>
              <a:stCxn id="67" idx="2"/>
              <a:endCxn id="68" idx="0"/>
            </p:cNvCxnSpPr>
            <p:nvPr/>
          </p:nvCxnSpPr>
          <p:spPr>
            <a:xfrm>
              <a:off x="5146674" y="5194300"/>
              <a:ext cx="0" cy="23495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0" name="직선 화살표 연결선 69">
              <a:extLst>
                <a:ext uri="{FF2B5EF4-FFF2-40B4-BE49-F238E27FC236}">
                  <a16:creationId xmlns:a16="http://schemas.microsoft.com/office/drawing/2014/main" id="{72D1EFD8-8A2E-4B95-875C-CAD620908CBF}"/>
                </a:ext>
              </a:extLst>
            </p:cNvPr>
            <p:cNvCxnSpPr>
              <a:stCxn id="68" idx="1"/>
              <a:endCxn id="84" idx="3"/>
            </p:cNvCxnSpPr>
            <p:nvPr/>
          </p:nvCxnSpPr>
          <p:spPr>
            <a:xfrm flipH="1" flipV="1">
              <a:off x="2616200" y="5614984"/>
              <a:ext cx="2025649" cy="159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16" name="연결선: 꺾임 115">
            <a:extLst>
              <a:ext uri="{FF2B5EF4-FFF2-40B4-BE49-F238E27FC236}">
                <a16:creationId xmlns:a16="http://schemas.microsoft.com/office/drawing/2014/main" id="{07BDB437-D03E-9905-158E-89DA07EE7215}"/>
              </a:ext>
            </a:extLst>
          </p:cNvPr>
          <p:cNvCxnSpPr>
            <a:cxnSpLocks/>
            <a:stCxn id="81" idx="3"/>
            <a:endCxn id="73" idx="1"/>
          </p:cNvCxnSpPr>
          <p:nvPr/>
        </p:nvCxnSpPr>
        <p:spPr>
          <a:xfrm flipV="1">
            <a:off x="2855906" y="3369224"/>
            <a:ext cx="906158" cy="14521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9" name="사각형: 둥근 모서리 118">
            <a:extLst>
              <a:ext uri="{FF2B5EF4-FFF2-40B4-BE49-F238E27FC236}">
                <a16:creationId xmlns:a16="http://schemas.microsoft.com/office/drawing/2014/main" id="{98C3A96B-82DB-CE92-B0C9-C2D2DB6019C6}"/>
              </a:ext>
            </a:extLst>
          </p:cNvPr>
          <p:cNvSpPr/>
          <p:nvPr/>
        </p:nvSpPr>
        <p:spPr>
          <a:xfrm>
            <a:off x="1875183" y="2816569"/>
            <a:ext cx="980723" cy="312516"/>
          </a:xfrm>
          <a:prstGeom prst="roundRect">
            <a:avLst/>
          </a:prstGeom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b="1" dirty="0" err="1">
                <a:solidFill>
                  <a:sysClr val="windowText" lastClr="000000"/>
                </a:solidFill>
              </a:rPr>
              <a:t>중박합지</a:t>
            </a:r>
            <a:endParaRPr lang="ko-KR" altLang="en-US" sz="900" b="1" dirty="0">
              <a:solidFill>
                <a:sysClr val="windowText" lastClr="000000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94A550B-3C7B-0AE9-17AD-B6F24FBC4943}"/>
              </a:ext>
            </a:extLst>
          </p:cNvPr>
          <p:cNvPicPr>
            <a:picLocks noChangeAspect="1" noChangeArrowheads="1"/>
            <a:extLst>
              <a:ext uri="{84589F7E-364E-4C9E-8A38-B11213B215E9}">
                <a14:cameraTool xmlns:a14="http://schemas.microsoft.com/office/drawing/2010/main" cellRange="$B$64:$I$71"/>
              </a:ext>
            </a:extLst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196565" y="4789663"/>
            <a:ext cx="4780697" cy="1566783"/>
          </a:xfrm>
          <a:prstGeom prst="rect">
            <a:avLst/>
          </a:prstGeom>
          <a:solidFill>
            <a:srgbClr xmlns:mc="http://schemas.openxmlformats.org/markup-compatibility/2006" xmlns:a14="http://schemas.microsoft.com/office/drawing/2010/main" val="FFFFFF" mc:Ignorable="a14" a14:legacySpreadsheetColorIndex="9"/>
          </a:solidFill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442491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B2CFDA17-68E3-4912-8660-096EABD31F5C}"/>
              </a:ext>
            </a:extLst>
          </p:cNvPr>
          <p:cNvSpPr txBox="1"/>
          <p:nvPr/>
        </p:nvSpPr>
        <p:spPr>
          <a:xfrm>
            <a:off x="163340" y="115363"/>
            <a:ext cx="3626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rgbClr val="002060"/>
                </a:solidFill>
                <a:latin typeface="+mj-ea"/>
                <a:ea typeface="+mj-ea"/>
              </a:rPr>
              <a:t>3</a:t>
            </a:r>
            <a:endParaRPr lang="ko-KR" altLang="en-US" sz="2400" b="1" dirty="0">
              <a:solidFill>
                <a:srgbClr val="002060"/>
              </a:solidFill>
              <a:latin typeface="+mj-ea"/>
              <a:ea typeface="+mj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48DD01D-6C1B-4932-B8AC-35AB91794DD6}"/>
              </a:ext>
            </a:extLst>
          </p:cNvPr>
          <p:cNvSpPr txBox="1"/>
          <p:nvPr/>
        </p:nvSpPr>
        <p:spPr>
          <a:xfrm>
            <a:off x="655542" y="135483"/>
            <a:ext cx="5539517" cy="43088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ko-KR" altLang="en-US" sz="2200" b="1" dirty="0">
                <a:solidFill>
                  <a:srgbClr val="002060"/>
                </a:solidFill>
                <a:latin typeface="+mj-ea"/>
                <a:ea typeface="+mj-ea"/>
              </a:rPr>
              <a:t>참고사항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18B2B4E-976A-40B0-B236-4811FD0B3F51}"/>
              </a:ext>
            </a:extLst>
          </p:cNvPr>
          <p:cNvSpPr txBox="1"/>
          <p:nvPr/>
        </p:nvSpPr>
        <p:spPr>
          <a:xfrm>
            <a:off x="241058" y="6612601"/>
            <a:ext cx="11336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작성자 </a:t>
            </a:r>
            <a:r>
              <a:rPr lang="en-US" altLang="ko-KR" sz="1100" dirty="0"/>
              <a:t>: </a:t>
            </a:r>
            <a:r>
              <a:rPr lang="ko-KR" altLang="en-US" sz="1100" dirty="0" err="1"/>
              <a:t>생산팀</a:t>
            </a:r>
            <a:endParaRPr lang="ko-KR" altLang="en-US" sz="1100" dirty="0"/>
          </a:p>
        </p:txBody>
      </p:sp>
      <p:sp>
        <p:nvSpPr>
          <p:cNvPr id="16" name="직사각형 15"/>
          <p:cNvSpPr/>
          <p:nvPr/>
        </p:nvSpPr>
        <p:spPr>
          <a:xfrm>
            <a:off x="344640" y="891240"/>
            <a:ext cx="4480597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latin typeface="+mj-ea"/>
                <a:ea typeface="+mj-ea"/>
              </a:rPr>
              <a:t>     -</a:t>
            </a:r>
            <a:r>
              <a:rPr lang="ko-KR" altLang="en-US" sz="1200" b="1" dirty="0">
                <a:latin typeface="+mj-ea"/>
                <a:ea typeface="+mj-ea"/>
              </a:rPr>
              <a:t> 검토 진행사항</a:t>
            </a:r>
            <a:endParaRPr lang="en-US" altLang="ko-KR" sz="1200" b="1" dirty="0">
              <a:latin typeface="+mj-ea"/>
              <a:ea typeface="+mj-ea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44640" y="596010"/>
            <a:ext cx="22876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latin typeface="+mj-ea"/>
                <a:ea typeface="+mj-ea"/>
              </a:rPr>
              <a:t>3) PL AOI </a:t>
            </a:r>
            <a:r>
              <a:rPr lang="ko-KR" altLang="en-US" sz="1600" b="1" dirty="0">
                <a:latin typeface="+mj-ea"/>
                <a:ea typeface="+mj-ea"/>
              </a:rPr>
              <a:t>검사기 관련</a:t>
            </a:r>
            <a:endParaRPr lang="en-US" altLang="ko-KR" sz="1600" b="1" dirty="0">
              <a:latin typeface="+mj-ea"/>
              <a:ea typeface="+mj-ea"/>
            </a:endParaRPr>
          </a:p>
        </p:txBody>
      </p:sp>
      <p:sp>
        <p:nvSpPr>
          <p:cNvPr id="2" name="슬라이드 번호 개체 틀 3">
            <a:extLst>
              <a:ext uri="{FF2B5EF4-FFF2-40B4-BE49-F238E27FC236}">
                <a16:creationId xmlns:a16="http://schemas.microsoft.com/office/drawing/2014/main" id="{7893EEFB-0CA0-B300-F1FA-56D0BC549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299201" y="6574715"/>
            <a:ext cx="974997" cy="364195"/>
          </a:xfrm>
        </p:spPr>
        <p:txBody>
          <a:bodyPr/>
          <a:lstStyle/>
          <a:p>
            <a:r>
              <a:rPr lang="en-US" dirty="0"/>
              <a:t>18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C9E92881-019B-2BBD-B238-DAF0C112D0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3251700"/>
              </p:ext>
            </p:extLst>
          </p:nvPr>
        </p:nvGraphicFramePr>
        <p:xfrm>
          <a:off x="56660" y="1160256"/>
          <a:ext cx="12028660" cy="5360880"/>
        </p:xfrm>
        <a:graphic>
          <a:graphicData uri="http://schemas.openxmlformats.org/drawingml/2006/table">
            <a:tbl>
              <a:tblPr/>
              <a:tblGrid>
                <a:gridCol w="949180">
                  <a:extLst>
                    <a:ext uri="{9D8B030D-6E8A-4147-A177-3AD203B41FA5}">
                      <a16:colId xmlns:a16="http://schemas.microsoft.com/office/drawing/2014/main" val="2555552396"/>
                    </a:ext>
                  </a:extLst>
                </a:gridCol>
                <a:gridCol w="2727960">
                  <a:extLst>
                    <a:ext uri="{9D8B030D-6E8A-4147-A177-3AD203B41FA5}">
                      <a16:colId xmlns:a16="http://schemas.microsoft.com/office/drawing/2014/main" val="3655133612"/>
                    </a:ext>
                  </a:extLst>
                </a:gridCol>
                <a:gridCol w="4244340">
                  <a:extLst>
                    <a:ext uri="{9D8B030D-6E8A-4147-A177-3AD203B41FA5}">
                      <a16:colId xmlns:a16="http://schemas.microsoft.com/office/drawing/2014/main" val="3205609693"/>
                    </a:ext>
                  </a:extLst>
                </a:gridCol>
                <a:gridCol w="4107180">
                  <a:extLst>
                    <a:ext uri="{9D8B030D-6E8A-4147-A177-3AD203B41FA5}">
                      <a16:colId xmlns:a16="http://schemas.microsoft.com/office/drawing/2014/main" val="3667216066"/>
                    </a:ext>
                  </a:extLst>
                </a:gridCol>
              </a:tblGrid>
              <a:tr h="24079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내용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내용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확인 방안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확인내용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0365232"/>
                  </a:ext>
                </a:extLst>
              </a:tr>
              <a:tr h="723007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공차 </a:t>
                      </a:r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Risk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원단가이드 </a:t>
                      </a:r>
                      <a:r>
                        <a:rPr lang="en-US" altLang="ko-KR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hole </a:t>
                      </a:r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기준 작업으로 일부 공차불량 발생예상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l" fontAlgn="t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.- </a:t>
                      </a:r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모델별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QR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마킹 공차 확인 </a:t>
                      </a:r>
                      <a:b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→  </a:t>
                      </a:r>
                      <a:r>
                        <a:rPr lang="en-US" altLang="ko-KR" sz="900" b="0" i="0" u="sng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B5 </a:t>
                      </a:r>
                      <a:r>
                        <a:rPr lang="ko-KR" altLang="en-US" sz="900" b="0" i="0" u="sng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기준 </a:t>
                      </a:r>
                      <a:r>
                        <a:rPr lang="en-US" altLang="ko-KR" sz="900" b="0" i="0" u="sng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±5㎜(</a:t>
                      </a:r>
                      <a:r>
                        <a:rPr lang="ko-KR" altLang="en-US" sz="900" b="0" i="0" u="sng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출하용마킹기준</a:t>
                      </a:r>
                      <a:r>
                        <a:rPr lang="en-US" altLang="ko-KR" sz="900" b="0" i="0" u="sng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b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.-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가이드 홀 공차 및 </a:t>
                      </a:r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마킹센서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오차율 확인</a:t>
                      </a:r>
                      <a:b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→ 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900" b="0" i="0" u="sng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레이저 공정 </a:t>
                      </a:r>
                      <a:r>
                        <a:rPr lang="en-US" altLang="ko-KR" sz="900" b="0" i="0" u="sng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SOP </a:t>
                      </a:r>
                      <a:r>
                        <a:rPr lang="ko-KR" altLang="en-US" sz="900" b="0" i="0" u="sng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마련필요</a:t>
                      </a:r>
                      <a:b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.- </a:t>
                      </a:r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센싱마킹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오류로 인한 불량 발생시 처리 방안</a:t>
                      </a:r>
                      <a:b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→  </a:t>
                      </a:r>
                      <a:r>
                        <a:rPr lang="ko-KR" altLang="en-US" sz="900" b="0" i="0" u="sng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비전 미 적용으로 인한 내부 논의 진행필요</a:t>
                      </a:r>
                      <a:r>
                        <a:rPr lang="en-US" altLang="ko-KR" sz="900" b="0" i="0" u="sng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0" i="0" u="sng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 </a:t>
                      </a:r>
                      <a:r>
                        <a:rPr lang="ko-KR" altLang="en-US" sz="900" b="0" i="0" u="sng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마킹시료</a:t>
                      </a:r>
                      <a:r>
                        <a:rPr lang="ko-KR" altLang="en-US" sz="900" b="0" i="0" u="sng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메뉴얼 </a:t>
                      </a:r>
                      <a:r>
                        <a:rPr lang="ko-KR" altLang="en-US" sz="900" b="0" i="0" u="sng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마킹진행</a:t>
                      </a:r>
                      <a:r>
                        <a:rPr lang="en-US" altLang="ko-KR" sz="900" b="0" i="0" u="sng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b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.-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마킹 불량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Check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를 위한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vision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공정 추가여부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(in line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검출가능여부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b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→  </a:t>
                      </a:r>
                      <a:r>
                        <a:rPr lang="ko-KR" altLang="en-US" sz="900" b="0" i="0" u="sng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추가 논의 후 결정 진행</a:t>
                      </a:r>
                      <a:b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.-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가이드홀 기준으로 마킹 진행 공차확인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TEST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진행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왼쪽차트기입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b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.- </a:t>
                      </a:r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합지기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이후 </a:t>
                      </a:r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컨베어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구간 최대한 평탄 높이 조정 필요</a:t>
                      </a:r>
                      <a:b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→ </a:t>
                      </a:r>
                      <a:r>
                        <a:rPr lang="ko-KR" altLang="en-US" sz="900" b="0" i="0" u="sng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레이저 공정 </a:t>
                      </a:r>
                      <a:r>
                        <a:rPr lang="en-US" altLang="ko-KR" sz="900" b="0" i="0" u="sng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SOP </a:t>
                      </a:r>
                      <a:r>
                        <a:rPr lang="ko-KR" altLang="en-US" sz="900" b="0" i="0" u="sng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마련필요</a:t>
                      </a:r>
                      <a:endParaRPr lang="en-US" altLang="ko-KR" sz="900" b="0" i="0" u="sng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fontAlgn="t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.-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센서 위치 변경 검토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차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TEST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진행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최종 파지구간 기준으로 셋팅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  <a:p>
                      <a:pPr algn="l" fontAlgn="t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.- </a:t>
                      </a:r>
                      <a:r>
                        <a:rPr lang="ko-KR" alt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출하용 </a:t>
                      </a:r>
                      <a:r>
                        <a:rPr lang="en-US" altLang="ko-KR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CELL </a:t>
                      </a:r>
                      <a:r>
                        <a:rPr lang="ko-KR" alt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마킹 </a:t>
                      </a:r>
                      <a:r>
                        <a:rPr lang="en-US" altLang="ko-KR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7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중박</a:t>
                      </a:r>
                      <a:r>
                        <a:rPr lang="en-US" altLang="ko-KR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 - </a:t>
                      </a:r>
                      <a:r>
                        <a:rPr lang="ko-KR" alt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본사</a:t>
                      </a:r>
                      <a:r>
                        <a:rPr lang="en-US" altLang="ko-KR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TEST</a:t>
                      </a:r>
                      <a:br>
                        <a:rPr lang="en-US" altLang="ko-KR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→ 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0.5㎜ 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내외 마킹 진행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(1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차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TEST) - 11.03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2748550"/>
                  </a:ext>
                </a:extLst>
              </a:tr>
              <a:tr h="70841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.- </a:t>
                      </a:r>
                      <a:r>
                        <a:rPr lang="ko-KR" alt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내부용 </a:t>
                      </a:r>
                      <a:r>
                        <a:rPr lang="en-US" altLang="ko-KR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CELL </a:t>
                      </a:r>
                      <a:r>
                        <a:rPr lang="ko-KR" alt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마킹 </a:t>
                      </a:r>
                      <a:r>
                        <a:rPr lang="en-US" altLang="ko-KR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경박</a:t>
                      </a:r>
                      <a:r>
                        <a:rPr lang="en-US" altLang="ko-KR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 - SGH TEST</a:t>
                      </a:r>
                      <a:b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→ 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1.2㎜ 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내외 마킹 진행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(1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차 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TEST) - 11.01 – 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초기 셋팅으로 마킹 흔들림</a:t>
                      </a:r>
                      <a:b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1089928"/>
                  </a:ext>
                </a:extLst>
              </a:tr>
              <a:tr h="80440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.- </a:t>
                      </a:r>
                      <a:r>
                        <a:rPr lang="ko-KR" alt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출하용 </a:t>
                      </a:r>
                      <a:r>
                        <a:rPr lang="en-US" altLang="ko-KR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CELL </a:t>
                      </a:r>
                      <a:r>
                        <a:rPr lang="ko-KR" alt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마킹 </a:t>
                      </a:r>
                      <a:r>
                        <a:rPr lang="en-US" altLang="ko-KR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7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중박</a:t>
                      </a:r>
                      <a:r>
                        <a:rPr lang="en-US" altLang="ko-KR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 - SGVQV TEST</a:t>
                      </a:r>
                      <a:b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→ 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0.8㎜ 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내외 마킹 진행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(1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차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TEST) - 12.19     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→ 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차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TEST 0.8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㎜ 내외로 동일하게 진행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16832983"/>
                  </a:ext>
                </a:extLst>
              </a:tr>
              <a:tr h="46631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PACKING</a:t>
                      </a:r>
                      <a:b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단위 </a:t>
                      </a: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QR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재리딩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lot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단위 작업 진행으로 인한 최종 포장 전 </a:t>
                      </a:r>
                      <a:b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pack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단위 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cell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마킹 매칭 작업 진행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.-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업무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loss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정도 파악</a:t>
                      </a:r>
                      <a:b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.-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추가 </a:t>
                      </a:r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매칭으로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인한 전산프로그램 추가 부분 확인</a:t>
                      </a:r>
                      <a:b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.-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이전 공정 마킹 확인 공정이 없기에 </a:t>
                      </a:r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오염시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remarking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필요</a:t>
                      </a:r>
                    </a:p>
                  </a:txBody>
                  <a:tcPr marL="0" marR="0" marT="0" marB="0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.- CELL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매칭 별도 작업 필요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(PACK TO CELL)</a:t>
                      </a:r>
                      <a:b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▷ </a:t>
                      </a:r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라인 內 비전설비 추가여부 확인필요</a:t>
                      </a:r>
                      <a:r>
                        <a:rPr lang="en-US" altLang="ko-KR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현재없는</a:t>
                      </a:r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사양으로 검토</a:t>
                      </a:r>
                      <a:r>
                        <a:rPr lang="en-US" altLang="ko-KR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b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▷ 추가적으로 비전 있는 사양 추가 견적 진행 예정</a:t>
                      </a:r>
                    </a:p>
                  </a:txBody>
                  <a:tcPr marL="0" marR="0" marT="0" marB="0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48214838"/>
                  </a:ext>
                </a:extLst>
              </a:tr>
              <a:tr h="58310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Rework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</a:t>
                      </a:r>
                      <a:b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마킹검토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Rework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마킹시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PL CELL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마킹 체계 일부 변경 예상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.- Rework </a:t>
                      </a:r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마킹제품에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대한 체계 별도 접수 완료</a:t>
                      </a:r>
                      <a:b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→ 해당 사양으로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AOI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전용 </a:t>
                      </a:r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마킹추가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개발진행 예정</a:t>
                      </a:r>
                    </a:p>
                  </a:txBody>
                  <a:tcPr marL="0" marR="0" marT="0" marB="0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.- PL , PWA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해당 내용으로 인한 변경 부분 발생</a:t>
                      </a:r>
                      <a:b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.-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업체 내용 전달 완룐</a:t>
                      </a:r>
                      <a:b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.-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견적 및 진행 일정 일부 딜레이 발생 중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업체 문제로 인함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0" marR="0" marT="0" marB="0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19778614"/>
                  </a:ext>
                </a:extLst>
              </a:tr>
              <a:tr h="74676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설비프로그램</a:t>
                      </a:r>
                      <a:b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개조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현재 마킹프로그램 외 인라인용 마킹프로그램 추가 필요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.-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업체 견적 여부 및 반영 가능여부 확인</a:t>
                      </a:r>
                      <a:b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.-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기존장비 활용하여 가능여부</a:t>
                      </a:r>
                      <a:b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→ 본사보유 </a:t>
                      </a:r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마킹기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+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컴퓨터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or vina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보유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tray </a:t>
                      </a:r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마킹기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개조</a:t>
                      </a:r>
                    </a:p>
                  </a:txBody>
                  <a:tcPr marL="0" marR="0" marT="0" marB="0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.- </a:t>
                      </a: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마킹기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여유분 확인 </a:t>
                      </a:r>
                      <a:b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→ 본사 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활용가능 수량 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대로 확인  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본사 공정개발팀 확인</a:t>
                      </a:r>
                      <a:b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     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마킹기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사양이 구버전으로 소형 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DM,QR</a:t>
                      </a: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마킹시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문제사항체크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b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.-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추가 컴퓨터는 확보 진행 중 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우선 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 </a:t>
                      </a: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확보할예정이나</a:t>
                      </a:r>
                      <a:b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                                    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IO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등 사양 문제 발생시 변경예정</a:t>
                      </a:r>
                      <a:b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.-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현재 본사 </a:t>
                      </a: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컨베어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min 130cm (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현재기준 </a:t>
                      </a: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문제없는것으로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예상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 </a:t>
                      </a:r>
                    </a:p>
                  </a:txBody>
                  <a:tcPr marL="0" marR="0" marT="0" marB="0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1621015"/>
                  </a:ext>
                </a:extLst>
              </a:tr>
              <a:tr h="61204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전산프로그램</a:t>
                      </a:r>
                      <a:b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인라인작업으로 인한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QR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정보 생성에 관한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Role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추가 필요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.-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업체 견적 및 일정에 대해 확인 진행</a:t>
                      </a:r>
                    </a:p>
                  </a:txBody>
                  <a:tcPr marL="0" marR="0" marT="0" marB="0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.-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업체 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차견적까지는 접수 완료</a:t>
                      </a:r>
                      <a:b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추가적으로 설비컴퓨터 포함 견적 및 프로세스 </a:t>
                      </a: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변경에따른</a:t>
                      </a:r>
                      <a:b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추가 견적 확인 예정 </a:t>
                      </a:r>
                      <a:b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.-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비전적용 및 상세 내용에 따라 일부 견적 변동 예정</a:t>
                      </a:r>
                      <a:b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7819816"/>
                  </a:ext>
                </a:extLst>
              </a:tr>
              <a:tr h="4760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 line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장비 사용으로 인한 마킹 내용 변경여부 확인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.-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이전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laser / </a:t>
                      </a:r>
                      <a:r>
                        <a:rPr lang="en-US" altLang="ko-KR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lami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공정에 대한 호기 일체형 장비 일괄 반영 진행 </a:t>
                      </a:r>
                      <a:b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.- in line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적용 모델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기존 공정 적용모델 구분 마킹 진행</a:t>
                      </a:r>
                      <a:b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.- </a:t>
                      </a:r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메뉴얼용도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추가 개발</a:t>
                      </a:r>
                    </a:p>
                  </a:txBody>
                  <a:tcPr marL="0" marR="0" marT="0" marB="0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.-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매뉴얼 모델 별도 진행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중화향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b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→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동일모델 동시에 별도 공정 진행여부에 대한 확인 필요</a:t>
                      </a:r>
                    </a:p>
                  </a:txBody>
                  <a:tcPr marL="0" marR="0" marT="0" marB="0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84538007"/>
                  </a:ext>
                </a:extLst>
              </a:tr>
            </a:tbl>
          </a:graphicData>
        </a:graphic>
      </p:graphicFrame>
      <p:pic>
        <p:nvPicPr>
          <p:cNvPr id="7" name="그림 6" descr="텍스트, 폰트, 스크린샷, 번호이(가) 표시된 사진&#10;&#10;자동 생성된 설명">
            <a:extLst>
              <a:ext uri="{FF2B5EF4-FFF2-40B4-BE49-F238E27FC236}">
                <a16:creationId xmlns:a16="http://schemas.microsoft.com/office/drawing/2014/main" id="{00000000-0008-0000-0F00-000082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3739" y="1613936"/>
            <a:ext cx="1836101" cy="461022"/>
          </a:xfrm>
          <a:prstGeom prst="rect">
            <a:avLst/>
          </a:prstGeom>
        </p:spPr>
      </p:pic>
      <p:pic>
        <p:nvPicPr>
          <p:cNvPr id="8" name="그림 7" descr="텍스트, 폰트, 스크린샷, 번호이(가) 표시된 사진&#10;&#10;자동 생성된 설명">
            <a:extLst>
              <a:ext uri="{FF2B5EF4-FFF2-40B4-BE49-F238E27FC236}">
                <a16:creationId xmlns:a16="http://schemas.microsoft.com/office/drawing/2014/main" id="{00000000-0008-0000-0F00-0000830000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3739" y="2343974"/>
            <a:ext cx="792161" cy="42753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1967F9E-D213-3030-DCF2-D93DA49C38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42823" y="3063382"/>
            <a:ext cx="1584641" cy="53893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F629892-6C75-A8E5-C7C9-4F010443C3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05266" y="3056787"/>
            <a:ext cx="2202251" cy="538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0797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B2CFDA17-68E3-4912-8660-096EABD31F5C}"/>
              </a:ext>
            </a:extLst>
          </p:cNvPr>
          <p:cNvSpPr txBox="1"/>
          <p:nvPr/>
        </p:nvSpPr>
        <p:spPr>
          <a:xfrm>
            <a:off x="163340" y="115363"/>
            <a:ext cx="3626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rgbClr val="002060"/>
                </a:solidFill>
                <a:latin typeface="+mj-ea"/>
                <a:ea typeface="+mj-ea"/>
              </a:rPr>
              <a:t>3</a:t>
            </a:r>
            <a:endParaRPr lang="ko-KR" altLang="en-US" sz="2400" b="1" dirty="0">
              <a:solidFill>
                <a:srgbClr val="002060"/>
              </a:solidFill>
              <a:latin typeface="+mj-ea"/>
              <a:ea typeface="+mj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48DD01D-6C1B-4932-B8AC-35AB91794DD6}"/>
              </a:ext>
            </a:extLst>
          </p:cNvPr>
          <p:cNvSpPr txBox="1"/>
          <p:nvPr/>
        </p:nvSpPr>
        <p:spPr>
          <a:xfrm>
            <a:off x="655542" y="135483"/>
            <a:ext cx="5539517" cy="43088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ko-KR" altLang="en-US" sz="2200" b="1" dirty="0">
                <a:solidFill>
                  <a:srgbClr val="002060"/>
                </a:solidFill>
                <a:latin typeface="+mj-ea"/>
                <a:ea typeface="+mj-ea"/>
              </a:rPr>
              <a:t>참고사항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18B2B4E-976A-40B0-B236-4811FD0B3F51}"/>
              </a:ext>
            </a:extLst>
          </p:cNvPr>
          <p:cNvSpPr txBox="1"/>
          <p:nvPr/>
        </p:nvSpPr>
        <p:spPr>
          <a:xfrm>
            <a:off x="241058" y="6612601"/>
            <a:ext cx="11336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작성자 </a:t>
            </a:r>
            <a:r>
              <a:rPr lang="en-US" altLang="ko-KR" sz="1100" dirty="0"/>
              <a:t>: </a:t>
            </a:r>
            <a:r>
              <a:rPr lang="ko-KR" altLang="en-US" sz="1100" dirty="0" err="1"/>
              <a:t>생산팀</a:t>
            </a:r>
            <a:endParaRPr lang="ko-KR" altLang="en-US" sz="1100" dirty="0"/>
          </a:p>
        </p:txBody>
      </p:sp>
      <p:sp>
        <p:nvSpPr>
          <p:cNvPr id="16" name="직사각형 15"/>
          <p:cNvSpPr/>
          <p:nvPr/>
        </p:nvSpPr>
        <p:spPr>
          <a:xfrm>
            <a:off x="344640" y="891240"/>
            <a:ext cx="4480597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latin typeface="+mj-ea"/>
                <a:ea typeface="+mj-ea"/>
              </a:rPr>
              <a:t>     -</a:t>
            </a:r>
            <a:r>
              <a:rPr lang="ko-KR" altLang="en-US" sz="1200" b="1" dirty="0">
                <a:latin typeface="+mj-ea"/>
                <a:ea typeface="+mj-ea"/>
              </a:rPr>
              <a:t> 검토 예상일정</a:t>
            </a:r>
            <a:endParaRPr lang="en-US" altLang="ko-KR" sz="1200" b="1" dirty="0">
              <a:latin typeface="+mj-ea"/>
              <a:ea typeface="+mj-ea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44640" y="596010"/>
            <a:ext cx="22876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latin typeface="+mj-ea"/>
                <a:ea typeface="+mj-ea"/>
              </a:rPr>
              <a:t>3) PL AOI </a:t>
            </a:r>
            <a:r>
              <a:rPr lang="ko-KR" altLang="en-US" sz="1600" b="1" dirty="0">
                <a:latin typeface="+mj-ea"/>
                <a:ea typeface="+mj-ea"/>
              </a:rPr>
              <a:t>검사기 관련</a:t>
            </a:r>
            <a:endParaRPr lang="en-US" altLang="ko-KR" sz="1600" b="1" dirty="0">
              <a:latin typeface="+mj-ea"/>
              <a:ea typeface="+mj-ea"/>
            </a:endParaRPr>
          </a:p>
        </p:txBody>
      </p:sp>
      <p:sp>
        <p:nvSpPr>
          <p:cNvPr id="2" name="슬라이드 번호 개체 틀 3">
            <a:extLst>
              <a:ext uri="{FF2B5EF4-FFF2-40B4-BE49-F238E27FC236}">
                <a16:creationId xmlns:a16="http://schemas.microsoft.com/office/drawing/2014/main" id="{7893EEFB-0CA0-B300-F1FA-56D0BC549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299201" y="6574715"/>
            <a:ext cx="974997" cy="364195"/>
          </a:xfrm>
        </p:spPr>
        <p:txBody>
          <a:bodyPr/>
          <a:lstStyle/>
          <a:p>
            <a:r>
              <a:rPr lang="en-US" dirty="0"/>
              <a:t>19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C43039-2B92-5154-D50E-AF1195FC22DD}"/>
              </a:ext>
            </a:extLst>
          </p:cNvPr>
          <p:cNvSpPr txBox="1"/>
          <p:nvPr/>
        </p:nvSpPr>
        <p:spPr>
          <a:xfrm>
            <a:off x="525939" y="5825799"/>
            <a:ext cx="7319099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▷</a:t>
            </a:r>
            <a:r>
              <a:rPr lang="en-US" altLang="ko-KR" sz="110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1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마킹</a:t>
            </a:r>
            <a:r>
              <a:rPr lang="ko-KR" altLang="en-US" sz="1100" i="0" u="none" strike="noStrike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기에</a:t>
            </a:r>
            <a:r>
              <a:rPr lang="ko-KR" altLang="en-US" sz="110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따른 일정은 변동 예상 </a:t>
            </a:r>
            <a:r>
              <a:rPr lang="en-US" altLang="ko-KR" sz="110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1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마킹기</a:t>
            </a:r>
            <a:r>
              <a:rPr lang="ko-KR" altLang="en-US" sz="1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최소 발주 후 </a:t>
            </a:r>
            <a:r>
              <a:rPr lang="en-US" altLang="ko-KR" sz="1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r>
            <a:r>
              <a:rPr lang="ko-KR" altLang="en-US" sz="1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 예상</a:t>
            </a:r>
            <a:endParaRPr lang="en-US" altLang="ko-KR" sz="1100" i="0" u="none" strike="noStrike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▷ 최소 필요수량 우선 셋업</a:t>
            </a:r>
            <a:r>
              <a:rPr lang="en-US" altLang="ko-KR" sz="1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본사 장비 최대한 활용 진행</a:t>
            </a:r>
            <a:r>
              <a:rPr lang="en-US" altLang="ko-KR" sz="1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– </a:t>
            </a:r>
            <a:r>
              <a:rPr lang="ko-KR" altLang="en-US" sz="1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본사장비 </a:t>
            </a:r>
            <a:r>
              <a:rPr lang="ko-KR" altLang="en-US" sz="11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폴리싱</a:t>
            </a:r>
            <a:r>
              <a:rPr lang="ko-KR" altLang="en-US" sz="1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완료 </a:t>
            </a:r>
            <a:r>
              <a:rPr lang="ko-KR" altLang="en-US" sz="11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비나로</a:t>
            </a:r>
            <a:r>
              <a:rPr lang="ko-KR" altLang="en-US" sz="1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다음주 송부 예정</a:t>
            </a:r>
            <a:r>
              <a:rPr lang="en-US" altLang="ko-KR" sz="1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▷ 가 일정으로 업체 추가 논의 필요</a:t>
            </a:r>
            <a:endParaRPr lang="en-US" altLang="ko-KR" sz="11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▷ 업체 추가 프로그램보완 관련 일정 추가</a:t>
            </a:r>
            <a:endParaRPr lang="ko-KR" altLang="en-US" sz="1100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7DCAB618-7CC8-6CFB-CF91-0ADCD6254A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7244579"/>
              </p:ext>
            </p:extLst>
          </p:nvPr>
        </p:nvGraphicFramePr>
        <p:xfrm>
          <a:off x="89343" y="1180857"/>
          <a:ext cx="11994407" cy="4644947"/>
        </p:xfrm>
        <a:graphic>
          <a:graphicData uri="http://schemas.openxmlformats.org/drawingml/2006/table">
            <a:tbl>
              <a:tblPr/>
              <a:tblGrid>
                <a:gridCol w="329401">
                  <a:extLst>
                    <a:ext uri="{9D8B030D-6E8A-4147-A177-3AD203B41FA5}">
                      <a16:colId xmlns:a16="http://schemas.microsoft.com/office/drawing/2014/main" val="3183662479"/>
                    </a:ext>
                  </a:extLst>
                </a:gridCol>
                <a:gridCol w="915300">
                  <a:extLst>
                    <a:ext uri="{9D8B030D-6E8A-4147-A177-3AD203B41FA5}">
                      <a16:colId xmlns:a16="http://schemas.microsoft.com/office/drawing/2014/main" val="3628787841"/>
                    </a:ext>
                  </a:extLst>
                </a:gridCol>
                <a:gridCol w="565774">
                  <a:extLst>
                    <a:ext uri="{9D8B030D-6E8A-4147-A177-3AD203B41FA5}">
                      <a16:colId xmlns:a16="http://schemas.microsoft.com/office/drawing/2014/main" val="2091884879"/>
                    </a:ext>
                  </a:extLst>
                </a:gridCol>
                <a:gridCol w="565774">
                  <a:extLst>
                    <a:ext uri="{9D8B030D-6E8A-4147-A177-3AD203B41FA5}">
                      <a16:colId xmlns:a16="http://schemas.microsoft.com/office/drawing/2014/main" val="990043675"/>
                    </a:ext>
                  </a:extLst>
                </a:gridCol>
                <a:gridCol w="565774">
                  <a:extLst>
                    <a:ext uri="{9D8B030D-6E8A-4147-A177-3AD203B41FA5}">
                      <a16:colId xmlns:a16="http://schemas.microsoft.com/office/drawing/2014/main" val="4236860328"/>
                    </a:ext>
                  </a:extLst>
                </a:gridCol>
                <a:gridCol w="565774">
                  <a:extLst>
                    <a:ext uri="{9D8B030D-6E8A-4147-A177-3AD203B41FA5}">
                      <a16:colId xmlns:a16="http://schemas.microsoft.com/office/drawing/2014/main" val="2131155635"/>
                    </a:ext>
                  </a:extLst>
                </a:gridCol>
                <a:gridCol w="565774">
                  <a:extLst>
                    <a:ext uri="{9D8B030D-6E8A-4147-A177-3AD203B41FA5}">
                      <a16:colId xmlns:a16="http://schemas.microsoft.com/office/drawing/2014/main" val="2758074126"/>
                    </a:ext>
                  </a:extLst>
                </a:gridCol>
                <a:gridCol w="565774">
                  <a:extLst>
                    <a:ext uri="{9D8B030D-6E8A-4147-A177-3AD203B41FA5}">
                      <a16:colId xmlns:a16="http://schemas.microsoft.com/office/drawing/2014/main" val="2563060136"/>
                    </a:ext>
                  </a:extLst>
                </a:gridCol>
                <a:gridCol w="565774">
                  <a:extLst>
                    <a:ext uri="{9D8B030D-6E8A-4147-A177-3AD203B41FA5}">
                      <a16:colId xmlns:a16="http://schemas.microsoft.com/office/drawing/2014/main" val="2723322492"/>
                    </a:ext>
                  </a:extLst>
                </a:gridCol>
                <a:gridCol w="565774">
                  <a:extLst>
                    <a:ext uri="{9D8B030D-6E8A-4147-A177-3AD203B41FA5}">
                      <a16:colId xmlns:a16="http://schemas.microsoft.com/office/drawing/2014/main" val="3396056305"/>
                    </a:ext>
                  </a:extLst>
                </a:gridCol>
                <a:gridCol w="565774">
                  <a:extLst>
                    <a:ext uri="{9D8B030D-6E8A-4147-A177-3AD203B41FA5}">
                      <a16:colId xmlns:a16="http://schemas.microsoft.com/office/drawing/2014/main" val="2986264574"/>
                    </a:ext>
                  </a:extLst>
                </a:gridCol>
                <a:gridCol w="565774">
                  <a:extLst>
                    <a:ext uri="{9D8B030D-6E8A-4147-A177-3AD203B41FA5}">
                      <a16:colId xmlns:a16="http://schemas.microsoft.com/office/drawing/2014/main" val="3938013806"/>
                    </a:ext>
                  </a:extLst>
                </a:gridCol>
                <a:gridCol w="565774">
                  <a:extLst>
                    <a:ext uri="{9D8B030D-6E8A-4147-A177-3AD203B41FA5}">
                      <a16:colId xmlns:a16="http://schemas.microsoft.com/office/drawing/2014/main" val="4205267320"/>
                    </a:ext>
                  </a:extLst>
                </a:gridCol>
                <a:gridCol w="565774">
                  <a:extLst>
                    <a:ext uri="{9D8B030D-6E8A-4147-A177-3AD203B41FA5}">
                      <a16:colId xmlns:a16="http://schemas.microsoft.com/office/drawing/2014/main" val="4084123209"/>
                    </a:ext>
                  </a:extLst>
                </a:gridCol>
                <a:gridCol w="565774">
                  <a:extLst>
                    <a:ext uri="{9D8B030D-6E8A-4147-A177-3AD203B41FA5}">
                      <a16:colId xmlns:a16="http://schemas.microsoft.com/office/drawing/2014/main" val="2065059307"/>
                    </a:ext>
                  </a:extLst>
                </a:gridCol>
                <a:gridCol w="565774">
                  <a:extLst>
                    <a:ext uri="{9D8B030D-6E8A-4147-A177-3AD203B41FA5}">
                      <a16:colId xmlns:a16="http://schemas.microsoft.com/office/drawing/2014/main" val="58972307"/>
                    </a:ext>
                  </a:extLst>
                </a:gridCol>
                <a:gridCol w="565774">
                  <a:extLst>
                    <a:ext uri="{9D8B030D-6E8A-4147-A177-3AD203B41FA5}">
                      <a16:colId xmlns:a16="http://schemas.microsoft.com/office/drawing/2014/main" val="2316821731"/>
                    </a:ext>
                  </a:extLst>
                </a:gridCol>
                <a:gridCol w="565774">
                  <a:extLst>
                    <a:ext uri="{9D8B030D-6E8A-4147-A177-3AD203B41FA5}">
                      <a16:colId xmlns:a16="http://schemas.microsoft.com/office/drawing/2014/main" val="1997930714"/>
                    </a:ext>
                  </a:extLst>
                </a:gridCol>
                <a:gridCol w="565774">
                  <a:extLst>
                    <a:ext uri="{9D8B030D-6E8A-4147-A177-3AD203B41FA5}">
                      <a16:colId xmlns:a16="http://schemas.microsoft.com/office/drawing/2014/main" val="2838411834"/>
                    </a:ext>
                  </a:extLst>
                </a:gridCol>
                <a:gridCol w="565774">
                  <a:extLst>
                    <a:ext uri="{9D8B030D-6E8A-4147-A177-3AD203B41FA5}">
                      <a16:colId xmlns:a16="http://schemas.microsoft.com/office/drawing/2014/main" val="2253086596"/>
                    </a:ext>
                  </a:extLst>
                </a:gridCol>
                <a:gridCol w="565774">
                  <a:extLst>
                    <a:ext uri="{9D8B030D-6E8A-4147-A177-3AD203B41FA5}">
                      <a16:colId xmlns:a16="http://schemas.microsoft.com/office/drawing/2014/main" val="2169473671"/>
                    </a:ext>
                  </a:extLst>
                </a:gridCol>
              </a:tblGrid>
              <a:tr h="2434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NO.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내용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10/2</a:t>
                      </a:r>
                      <a:r>
                        <a:rPr lang="ko-KR" altLang="en-US" sz="8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주차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10/3</a:t>
                      </a:r>
                      <a:r>
                        <a:rPr lang="ko-KR" altLang="en-US" sz="8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주차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10/4</a:t>
                      </a:r>
                      <a:r>
                        <a:rPr lang="ko-KR" altLang="en-US" sz="8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주차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11/1</a:t>
                      </a:r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주차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11/2</a:t>
                      </a:r>
                      <a:r>
                        <a:rPr lang="ko-KR" altLang="en-US" sz="8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주차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11/3</a:t>
                      </a:r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주차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11/4</a:t>
                      </a:r>
                      <a:r>
                        <a:rPr lang="ko-KR" altLang="en-US" sz="8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주차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12/1</a:t>
                      </a:r>
                      <a:r>
                        <a:rPr lang="ko-KR" altLang="en-US" sz="8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주차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12/2</a:t>
                      </a:r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주차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12/3</a:t>
                      </a:r>
                      <a:r>
                        <a:rPr lang="ko-KR" altLang="en-US" sz="8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주차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12/4</a:t>
                      </a:r>
                      <a:r>
                        <a:rPr lang="ko-KR" altLang="en-US" sz="8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주차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1/1</a:t>
                      </a:r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주차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1/2</a:t>
                      </a:r>
                      <a:r>
                        <a:rPr lang="ko-KR" altLang="en-US" sz="8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주차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1/3</a:t>
                      </a:r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주차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1/4</a:t>
                      </a:r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주차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2/1</a:t>
                      </a:r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주차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2/2</a:t>
                      </a:r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주차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2/3</a:t>
                      </a:r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주차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2/4</a:t>
                      </a:r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주차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3155761"/>
                  </a:ext>
                </a:extLst>
              </a:tr>
              <a:tr h="31161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업체</a:t>
                      </a:r>
                      <a:b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사전 미팅진행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35067200"/>
                  </a:ext>
                </a:extLst>
              </a:tr>
              <a:tr h="2921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내부 미팅진행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01215714"/>
                  </a:ext>
                </a:extLst>
              </a:tr>
              <a:tr h="2921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차견적진행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1534716"/>
                  </a:ext>
                </a:extLst>
              </a:tr>
              <a:tr h="2921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추가견적진행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26344487"/>
                  </a:ext>
                </a:extLst>
              </a:tr>
              <a:tr h="2921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최종 사양결정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`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784716"/>
                  </a:ext>
                </a:extLst>
              </a:tr>
              <a:tr h="2921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비나현지</a:t>
                      </a:r>
                      <a:b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TEST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51457709"/>
                  </a:ext>
                </a:extLst>
              </a:tr>
              <a:tr h="2921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최종견적진행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676978"/>
                  </a:ext>
                </a:extLst>
              </a:tr>
              <a:tr h="2921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기보유 마킹기</a:t>
                      </a:r>
                      <a:b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수리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91313143"/>
                  </a:ext>
                </a:extLst>
              </a:tr>
              <a:tr h="2921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마킹기구매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9388063"/>
                  </a:ext>
                </a:extLst>
              </a:tr>
              <a:tr h="2921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마킹기 프로그램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98350069"/>
                  </a:ext>
                </a:extLst>
              </a:tr>
              <a:tr h="2921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전산프로그램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6502022"/>
                  </a:ext>
                </a:extLst>
              </a:tr>
              <a:tr h="2921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구동</a:t>
                      </a:r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test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69923924"/>
                  </a:ext>
                </a:extLst>
              </a:tr>
              <a:tr h="2921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 </a:t>
                      </a:r>
                      <a:r>
                        <a:rPr lang="ko-KR" altLang="en-US" sz="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선셋업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7041622"/>
                  </a:ext>
                </a:extLst>
              </a:tr>
              <a:tr h="2921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추가보완점</a:t>
                      </a:r>
                      <a:b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확인 및 개선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7754300"/>
                  </a:ext>
                </a:extLst>
              </a:tr>
              <a:tr h="2921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추가 셋업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35160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240405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B2CFDA17-68E3-4912-8660-096EABD31F5C}"/>
              </a:ext>
            </a:extLst>
          </p:cNvPr>
          <p:cNvSpPr txBox="1"/>
          <p:nvPr/>
        </p:nvSpPr>
        <p:spPr>
          <a:xfrm>
            <a:off x="163340" y="115363"/>
            <a:ext cx="3626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rgbClr val="002060"/>
                </a:solidFill>
                <a:latin typeface="+mj-ea"/>
                <a:ea typeface="+mj-ea"/>
              </a:rPr>
              <a:t>3</a:t>
            </a:r>
            <a:endParaRPr lang="ko-KR" altLang="en-US" sz="2400" b="1" dirty="0">
              <a:solidFill>
                <a:srgbClr val="002060"/>
              </a:solidFill>
              <a:latin typeface="+mj-ea"/>
              <a:ea typeface="+mj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48DD01D-6C1B-4932-B8AC-35AB91794DD6}"/>
              </a:ext>
            </a:extLst>
          </p:cNvPr>
          <p:cNvSpPr txBox="1"/>
          <p:nvPr/>
        </p:nvSpPr>
        <p:spPr>
          <a:xfrm>
            <a:off x="655542" y="135483"/>
            <a:ext cx="5539517" cy="43088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ko-KR" altLang="en-US" sz="2200" b="1" dirty="0">
                <a:solidFill>
                  <a:srgbClr val="002060"/>
                </a:solidFill>
                <a:latin typeface="+mj-ea"/>
                <a:ea typeface="+mj-ea"/>
              </a:rPr>
              <a:t>참고사항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18B2B4E-976A-40B0-B236-4811FD0B3F51}"/>
              </a:ext>
            </a:extLst>
          </p:cNvPr>
          <p:cNvSpPr txBox="1"/>
          <p:nvPr/>
        </p:nvSpPr>
        <p:spPr>
          <a:xfrm>
            <a:off x="241058" y="6612601"/>
            <a:ext cx="11336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작성자 </a:t>
            </a:r>
            <a:r>
              <a:rPr lang="en-US" altLang="ko-KR" sz="1100" dirty="0"/>
              <a:t>: </a:t>
            </a:r>
            <a:r>
              <a:rPr lang="ko-KR" altLang="en-US" sz="1100" dirty="0" err="1"/>
              <a:t>생산팀</a:t>
            </a:r>
            <a:endParaRPr lang="ko-KR" altLang="en-US" sz="1100" dirty="0"/>
          </a:p>
        </p:txBody>
      </p:sp>
      <p:sp>
        <p:nvSpPr>
          <p:cNvPr id="16" name="직사각형 15"/>
          <p:cNvSpPr/>
          <p:nvPr/>
        </p:nvSpPr>
        <p:spPr>
          <a:xfrm>
            <a:off x="525940" y="5857522"/>
            <a:ext cx="5967494" cy="7550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b="1" dirty="0">
                <a:latin typeface="+mj-ea"/>
                <a:ea typeface="+mj-ea"/>
              </a:rPr>
              <a:t>    - 12</a:t>
            </a:r>
            <a:r>
              <a:rPr lang="ko-KR" altLang="en-US" sz="1000" b="1" dirty="0">
                <a:latin typeface="+mj-ea"/>
                <a:ea typeface="+mj-ea"/>
              </a:rPr>
              <a:t>월말 재고 실사 진행 </a:t>
            </a:r>
            <a:r>
              <a:rPr lang="en-US" altLang="ko-KR" sz="1000" b="1" dirty="0">
                <a:latin typeface="+mj-ea"/>
                <a:ea typeface="+mj-ea"/>
              </a:rPr>
              <a:t>– </a:t>
            </a:r>
            <a:r>
              <a:rPr lang="ko-KR" altLang="en-US" sz="1000" b="1" dirty="0">
                <a:latin typeface="+mj-ea"/>
                <a:ea typeface="+mj-ea"/>
              </a:rPr>
              <a:t>재고 확인 후 재고 조정 작업 진행 중</a:t>
            </a:r>
            <a:endParaRPr lang="en-US" altLang="ko-KR" sz="1000" b="1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1000" b="1" dirty="0">
                <a:latin typeface="+mj-ea"/>
                <a:ea typeface="+mj-ea"/>
              </a:rPr>
              <a:t>    - </a:t>
            </a:r>
            <a:r>
              <a:rPr lang="ko-KR" altLang="en-US" sz="1000" b="1" dirty="0">
                <a:latin typeface="+mj-ea"/>
                <a:ea typeface="+mj-ea"/>
              </a:rPr>
              <a:t>중간재고 실사 추가 진행 예정</a:t>
            </a:r>
            <a:endParaRPr lang="en-US" altLang="ko-KR" sz="1000" b="1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1000" b="1" dirty="0">
                <a:latin typeface="+mj-ea"/>
                <a:ea typeface="+mj-ea"/>
              </a:rPr>
              <a:t>    - </a:t>
            </a:r>
            <a:r>
              <a:rPr lang="ko-KR" altLang="en-US" sz="1000" b="1" dirty="0">
                <a:latin typeface="+mj-ea"/>
                <a:ea typeface="+mj-ea"/>
              </a:rPr>
              <a:t>향후 추가 오픈 아이템에 따른 지속 일치화 작업 진행 예정</a:t>
            </a:r>
            <a:r>
              <a:rPr lang="en-US" altLang="ko-KR" sz="1000" b="1" dirty="0">
                <a:latin typeface="+mj-ea"/>
                <a:ea typeface="+mj-ea"/>
              </a:rPr>
              <a:t>.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344640" y="596010"/>
            <a:ext cx="230704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latin typeface="+mj-ea"/>
                <a:ea typeface="+mj-ea"/>
              </a:rPr>
              <a:t>4) </a:t>
            </a:r>
            <a:r>
              <a:rPr lang="ko-KR" altLang="en-US" sz="1600" b="1" dirty="0">
                <a:latin typeface="+mj-ea"/>
                <a:ea typeface="+mj-ea"/>
              </a:rPr>
              <a:t>추가 업무 상세 내용</a:t>
            </a:r>
            <a:endParaRPr lang="en-US" altLang="ko-KR" sz="1600" b="1" dirty="0">
              <a:latin typeface="+mj-ea"/>
              <a:ea typeface="+mj-ea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-115662" y="914190"/>
            <a:ext cx="59674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latin typeface="+mj-ea"/>
                <a:ea typeface="+mj-ea"/>
              </a:rPr>
              <a:t>       </a:t>
            </a:r>
            <a:r>
              <a:rPr lang="ko-KR" altLang="en-US" sz="1200" b="1" dirty="0">
                <a:latin typeface="+mj-ea"/>
                <a:ea typeface="+mj-ea"/>
              </a:rPr>
              <a:t>  </a:t>
            </a:r>
            <a:r>
              <a:rPr lang="en-US" altLang="ko-KR" sz="1200" b="1" dirty="0">
                <a:latin typeface="+mj-ea"/>
                <a:ea typeface="+mj-ea"/>
              </a:rPr>
              <a:t>  </a:t>
            </a:r>
            <a:r>
              <a:rPr lang="ko-KR" altLang="en-US" sz="1200" b="1" dirty="0">
                <a:latin typeface="+mj-ea"/>
                <a:ea typeface="+mj-ea"/>
              </a:rPr>
              <a:t>▷ 재고 </a:t>
            </a:r>
            <a:r>
              <a:rPr lang="ko-KR" altLang="en-US" sz="1200" b="1" dirty="0" err="1">
                <a:latin typeface="+mj-ea"/>
                <a:ea typeface="+mj-ea"/>
              </a:rPr>
              <a:t>일치화</a:t>
            </a:r>
            <a:r>
              <a:rPr lang="ko-KR" altLang="en-US" sz="1200" b="1" dirty="0">
                <a:latin typeface="+mj-ea"/>
                <a:ea typeface="+mj-ea"/>
              </a:rPr>
              <a:t> 관련 작업내용</a:t>
            </a:r>
            <a:endParaRPr lang="en-US" altLang="ko-KR" sz="1200" b="1" dirty="0">
              <a:latin typeface="+mj-ea"/>
              <a:ea typeface="+mj-ea"/>
            </a:endParaRPr>
          </a:p>
        </p:txBody>
      </p:sp>
      <p:sp>
        <p:nvSpPr>
          <p:cNvPr id="3" name="슬라이드 번호 개체 틀 3">
            <a:extLst>
              <a:ext uri="{FF2B5EF4-FFF2-40B4-BE49-F238E27FC236}">
                <a16:creationId xmlns:a16="http://schemas.microsoft.com/office/drawing/2014/main" id="{485E6CE4-2721-C4CE-0F76-87AF1FADD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299201" y="6574715"/>
            <a:ext cx="974997" cy="364195"/>
          </a:xfrm>
        </p:spPr>
        <p:txBody>
          <a:bodyPr/>
          <a:lstStyle/>
          <a:p>
            <a:r>
              <a:rPr lang="en-US" dirty="0"/>
              <a:t>20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DB3BE18-8E27-D803-72C7-C503940A34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1713764"/>
              </p:ext>
            </p:extLst>
          </p:nvPr>
        </p:nvGraphicFramePr>
        <p:xfrm>
          <a:off x="118341" y="1212900"/>
          <a:ext cx="12002942" cy="4682549"/>
        </p:xfrm>
        <a:graphic>
          <a:graphicData uri="http://schemas.openxmlformats.org/drawingml/2006/table">
            <a:tbl>
              <a:tblPr/>
              <a:tblGrid>
                <a:gridCol w="269580">
                  <a:extLst>
                    <a:ext uri="{9D8B030D-6E8A-4147-A177-3AD203B41FA5}">
                      <a16:colId xmlns:a16="http://schemas.microsoft.com/office/drawing/2014/main" val="3864504243"/>
                    </a:ext>
                  </a:extLst>
                </a:gridCol>
                <a:gridCol w="521294">
                  <a:extLst>
                    <a:ext uri="{9D8B030D-6E8A-4147-A177-3AD203B41FA5}">
                      <a16:colId xmlns:a16="http://schemas.microsoft.com/office/drawing/2014/main" val="3401148782"/>
                    </a:ext>
                  </a:extLst>
                </a:gridCol>
                <a:gridCol w="789373">
                  <a:extLst>
                    <a:ext uri="{9D8B030D-6E8A-4147-A177-3AD203B41FA5}">
                      <a16:colId xmlns:a16="http://schemas.microsoft.com/office/drawing/2014/main" val="4113802023"/>
                    </a:ext>
                  </a:extLst>
                </a:gridCol>
                <a:gridCol w="621736">
                  <a:extLst>
                    <a:ext uri="{9D8B030D-6E8A-4147-A177-3AD203B41FA5}">
                      <a16:colId xmlns:a16="http://schemas.microsoft.com/office/drawing/2014/main" val="544960745"/>
                    </a:ext>
                  </a:extLst>
                </a:gridCol>
                <a:gridCol w="371315">
                  <a:extLst>
                    <a:ext uri="{9D8B030D-6E8A-4147-A177-3AD203B41FA5}">
                      <a16:colId xmlns:a16="http://schemas.microsoft.com/office/drawing/2014/main" val="3998503789"/>
                    </a:ext>
                  </a:extLst>
                </a:gridCol>
                <a:gridCol w="336773">
                  <a:extLst>
                    <a:ext uri="{9D8B030D-6E8A-4147-A177-3AD203B41FA5}">
                      <a16:colId xmlns:a16="http://schemas.microsoft.com/office/drawing/2014/main" val="2202143434"/>
                    </a:ext>
                  </a:extLst>
                </a:gridCol>
                <a:gridCol w="336773">
                  <a:extLst>
                    <a:ext uri="{9D8B030D-6E8A-4147-A177-3AD203B41FA5}">
                      <a16:colId xmlns:a16="http://schemas.microsoft.com/office/drawing/2014/main" val="328577007"/>
                    </a:ext>
                  </a:extLst>
                </a:gridCol>
                <a:gridCol w="336773">
                  <a:extLst>
                    <a:ext uri="{9D8B030D-6E8A-4147-A177-3AD203B41FA5}">
                      <a16:colId xmlns:a16="http://schemas.microsoft.com/office/drawing/2014/main" val="2935903446"/>
                    </a:ext>
                  </a:extLst>
                </a:gridCol>
                <a:gridCol w="336773">
                  <a:extLst>
                    <a:ext uri="{9D8B030D-6E8A-4147-A177-3AD203B41FA5}">
                      <a16:colId xmlns:a16="http://schemas.microsoft.com/office/drawing/2014/main" val="2967334598"/>
                    </a:ext>
                  </a:extLst>
                </a:gridCol>
                <a:gridCol w="336773">
                  <a:extLst>
                    <a:ext uri="{9D8B030D-6E8A-4147-A177-3AD203B41FA5}">
                      <a16:colId xmlns:a16="http://schemas.microsoft.com/office/drawing/2014/main" val="363068102"/>
                    </a:ext>
                  </a:extLst>
                </a:gridCol>
                <a:gridCol w="336773">
                  <a:extLst>
                    <a:ext uri="{9D8B030D-6E8A-4147-A177-3AD203B41FA5}">
                      <a16:colId xmlns:a16="http://schemas.microsoft.com/office/drawing/2014/main" val="2433594956"/>
                    </a:ext>
                  </a:extLst>
                </a:gridCol>
                <a:gridCol w="336773">
                  <a:extLst>
                    <a:ext uri="{9D8B030D-6E8A-4147-A177-3AD203B41FA5}">
                      <a16:colId xmlns:a16="http://schemas.microsoft.com/office/drawing/2014/main" val="3734306595"/>
                    </a:ext>
                  </a:extLst>
                </a:gridCol>
                <a:gridCol w="336773">
                  <a:extLst>
                    <a:ext uri="{9D8B030D-6E8A-4147-A177-3AD203B41FA5}">
                      <a16:colId xmlns:a16="http://schemas.microsoft.com/office/drawing/2014/main" val="3972805302"/>
                    </a:ext>
                  </a:extLst>
                </a:gridCol>
                <a:gridCol w="336773">
                  <a:extLst>
                    <a:ext uri="{9D8B030D-6E8A-4147-A177-3AD203B41FA5}">
                      <a16:colId xmlns:a16="http://schemas.microsoft.com/office/drawing/2014/main" val="2967439990"/>
                    </a:ext>
                  </a:extLst>
                </a:gridCol>
                <a:gridCol w="336773">
                  <a:extLst>
                    <a:ext uri="{9D8B030D-6E8A-4147-A177-3AD203B41FA5}">
                      <a16:colId xmlns:a16="http://schemas.microsoft.com/office/drawing/2014/main" val="493780270"/>
                    </a:ext>
                  </a:extLst>
                </a:gridCol>
                <a:gridCol w="336773">
                  <a:extLst>
                    <a:ext uri="{9D8B030D-6E8A-4147-A177-3AD203B41FA5}">
                      <a16:colId xmlns:a16="http://schemas.microsoft.com/office/drawing/2014/main" val="3774636902"/>
                    </a:ext>
                  </a:extLst>
                </a:gridCol>
                <a:gridCol w="336773">
                  <a:extLst>
                    <a:ext uri="{9D8B030D-6E8A-4147-A177-3AD203B41FA5}">
                      <a16:colId xmlns:a16="http://schemas.microsoft.com/office/drawing/2014/main" val="1783340466"/>
                    </a:ext>
                  </a:extLst>
                </a:gridCol>
                <a:gridCol w="336773">
                  <a:extLst>
                    <a:ext uri="{9D8B030D-6E8A-4147-A177-3AD203B41FA5}">
                      <a16:colId xmlns:a16="http://schemas.microsoft.com/office/drawing/2014/main" val="3722582577"/>
                    </a:ext>
                  </a:extLst>
                </a:gridCol>
                <a:gridCol w="336773">
                  <a:extLst>
                    <a:ext uri="{9D8B030D-6E8A-4147-A177-3AD203B41FA5}">
                      <a16:colId xmlns:a16="http://schemas.microsoft.com/office/drawing/2014/main" val="3569458879"/>
                    </a:ext>
                  </a:extLst>
                </a:gridCol>
                <a:gridCol w="336773">
                  <a:extLst>
                    <a:ext uri="{9D8B030D-6E8A-4147-A177-3AD203B41FA5}">
                      <a16:colId xmlns:a16="http://schemas.microsoft.com/office/drawing/2014/main" val="1092091294"/>
                    </a:ext>
                  </a:extLst>
                </a:gridCol>
                <a:gridCol w="336773">
                  <a:extLst>
                    <a:ext uri="{9D8B030D-6E8A-4147-A177-3AD203B41FA5}">
                      <a16:colId xmlns:a16="http://schemas.microsoft.com/office/drawing/2014/main" val="3192582718"/>
                    </a:ext>
                  </a:extLst>
                </a:gridCol>
                <a:gridCol w="336773">
                  <a:extLst>
                    <a:ext uri="{9D8B030D-6E8A-4147-A177-3AD203B41FA5}">
                      <a16:colId xmlns:a16="http://schemas.microsoft.com/office/drawing/2014/main" val="1008153985"/>
                    </a:ext>
                  </a:extLst>
                </a:gridCol>
                <a:gridCol w="336773">
                  <a:extLst>
                    <a:ext uri="{9D8B030D-6E8A-4147-A177-3AD203B41FA5}">
                      <a16:colId xmlns:a16="http://schemas.microsoft.com/office/drawing/2014/main" val="156733146"/>
                    </a:ext>
                  </a:extLst>
                </a:gridCol>
                <a:gridCol w="336773">
                  <a:extLst>
                    <a:ext uri="{9D8B030D-6E8A-4147-A177-3AD203B41FA5}">
                      <a16:colId xmlns:a16="http://schemas.microsoft.com/office/drawing/2014/main" val="4047295678"/>
                    </a:ext>
                  </a:extLst>
                </a:gridCol>
                <a:gridCol w="336773">
                  <a:extLst>
                    <a:ext uri="{9D8B030D-6E8A-4147-A177-3AD203B41FA5}">
                      <a16:colId xmlns:a16="http://schemas.microsoft.com/office/drawing/2014/main" val="585513814"/>
                    </a:ext>
                  </a:extLst>
                </a:gridCol>
                <a:gridCol w="336773">
                  <a:extLst>
                    <a:ext uri="{9D8B030D-6E8A-4147-A177-3AD203B41FA5}">
                      <a16:colId xmlns:a16="http://schemas.microsoft.com/office/drawing/2014/main" val="218672071"/>
                    </a:ext>
                  </a:extLst>
                </a:gridCol>
                <a:gridCol w="336773">
                  <a:extLst>
                    <a:ext uri="{9D8B030D-6E8A-4147-A177-3AD203B41FA5}">
                      <a16:colId xmlns:a16="http://schemas.microsoft.com/office/drawing/2014/main" val="3115637874"/>
                    </a:ext>
                  </a:extLst>
                </a:gridCol>
                <a:gridCol w="336773">
                  <a:extLst>
                    <a:ext uri="{9D8B030D-6E8A-4147-A177-3AD203B41FA5}">
                      <a16:colId xmlns:a16="http://schemas.microsoft.com/office/drawing/2014/main" val="2480458140"/>
                    </a:ext>
                  </a:extLst>
                </a:gridCol>
                <a:gridCol w="336773">
                  <a:extLst>
                    <a:ext uri="{9D8B030D-6E8A-4147-A177-3AD203B41FA5}">
                      <a16:colId xmlns:a16="http://schemas.microsoft.com/office/drawing/2014/main" val="3701027325"/>
                    </a:ext>
                  </a:extLst>
                </a:gridCol>
                <a:gridCol w="336773">
                  <a:extLst>
                    <a:ext uri="{9D8B030D-6E8A-4147-A177-3AD203B41FA5}">
                      <a16:colId xmlns:a16="http://schemas.microsoft.com/office/drawing/2014/main" val="967718420"/>
                    </a:ext>
                  </a:extLst>
                </a:gridCol>
                <a:gridCol w="336773">
                  <a:extLst>
                    <a:ext uri="{9D8B030D-6E8A-4147-A177-3AD203B41FA5}">
                      <a16:colId xmlns:a16="http://schemas.microsoft.com/office/drawing/2014/main" val="793250218"/>
                    </a:ext>
                  </a:extLst>
                </a:gridCol>
                <a:gridCol w="336773">
                  <a:extLst>
                    <a:ext uri="{9D8B030D-6E8A-4147-A177-3AD203B41FA5}">
                      <a16:colId xmlns:a16="http://schemas.microsoft.com/office/drawing/2014/main" val="287011539"/>
                    </a:ext>
                  </a:extLst>
                </a:gridCol>
                <a:gridCol w="336773">
                  <a:extLst>
                    <a:ext uri="{9D8B030D-6E8A-4147-A177-3AD203B41FA5}">
                      <a16:colId xmlns:a16="http://schemas.microsoft.com/office/drawing/2014/main" val="1511705820"/>
                    </a:ext>
                  </a:extLst>
                </a:gridCol>
              </a:tblGrid>
              <a:tr h="22073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NO.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내용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완료</a:t>
                      </a:r>
                      <a:endParaRPr lang="en-US" altLang="ko-KR" sz="800" b="1" i="0" u="none" strike="noStrike" dirty="0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12/25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12/26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12/27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12/28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12/29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12/30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12/31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1/1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1/2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1/3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1/4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1/5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1/6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1/7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1/8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1/9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1/10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1/11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1/12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1/13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1/14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1/15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1/16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1/17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1/18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1/19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1/20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1/21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2218940"/>
                  </a:ext>
                </a:extLst>
              </a:tr>
              <a:tr h="40271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생산</a:t>
                      </a:r>
                      <a:r>
                        <a:rPr lang="en-US" altLang="ko-KR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영업</a:t>
                      </a:r>
                      <a:br>
                        <a:rPr lang="ko-KR" alt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품질</a:t>
                      </a:r>
                      <a:r>
                        <a:rPr lang="en-US" altLang="ko-KR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구매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실사 이전</a:t>
                      </a:r>
                      <a:br>
                        <a:rPr lang="ko-KR" alt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사전 미팅진행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실사이전 사전작업</a:t>
                      </a:r>
                      <a:br>
                        <a:rPr lang="ko-KR" alt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재 확인 진행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</a:t>
                      </a:r>
                      <a:b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(12/28)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2898979"/>
                  </a:ext>
                </a:extLst>
              </a:tr>
              <a:tr h="4805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생산</a:t>
                      </a:r>
                      <a:r>
                        <a:rPr lang="en-US" altLang="ko-KR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구매</a:t>
                      </a:r>
                      <a:br>
                        <a:rPr lang="ko-KR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품질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사전작업진행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라벨프린터기 사전확인</a:t>
                      </a:r>
                      <a:br>
                        <a:rPr lang="ko-KR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미등록 </a:t>
                      </a:r>
                      <a:r>
                        <a:rPr lang="en-US" altLang="ko-KR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LOT</a:t>
                      </a:r>
                      <a:r>
                        <a:rPr lang="ko-KR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사전등록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</a:t>
                      </a:r>
                      <a:b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(12/29)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12780135"/>
                  </a:ext>
                </a:extLst>
              </a:tr>
              <a:tr h="40349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생산</a:t>
                      </a:r>
                      <a:r>
                        <a:rPr lang="en-US" altLang="ko-KR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영업</a:t>
                      </a:r>
                      <a:br>
                        <a:rPr lang="ko-KR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품질</a:t>
                      </a:r>
                      <a:r>
                        <a:rPr lang="en-US" altLang="ko-KR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구매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재고실사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월말재고실사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</a:t>
                      </a:r>
                      <a:b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(1/2)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6076951"/>
                  </a:ext>
                </a:extLst>
              </a:tr>
              <a:tr h="4805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IT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재공조사</a:t>
                      </a:r>
                      <a:br>
                        <a:rPr lang="ko-KR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프로그램개발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재공조사</a:t>
                      </a:r>
                      <a:br>
                        <a:rPr lang="ko-KR" alt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프로그램 개발</a:t>
                      </a:r>
                      <a:br>
                        <a:rPr lang="ko-KR" alt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추가 개선작업예정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△</a:t>
                      </a:r>
                      <a:b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(12/23)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9131781"/>
                  </a:ext>
                </a:extLst>
              </a:tr>
              <a:tr h="4805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IT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일괄정리</a:t>
                      </a:r>
                      <a:br>
                        <a:rPr lang="ko-KR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프로그램 개발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재고</a:t>
                      </a:r>
                      <a:r>
                        <a:rPr lang="en-US" altLang="ko-KR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7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재공</a:t>
                      </a:r>
                      <a:r>
                        <a:rPr lang="ko-KR" alt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일괄 </a:t>
                      </a:r>
                      <a:r>
                        <a:rPr lang="en-US" altLang="ko-KR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DATA </a:t>
                      </a:r>
                      <a:r>
                        <a:rPr lang="ko-KR" alt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정리 프로그램 개발</a:t>
                      </a:r>
                      <a:br>
                        <a:rPr lang="ko-KR" alt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개선작업예정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</a:t>
                      </a:r>
                      <a:b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(12/29)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6866769"/>
                  </a:ext>
                </a:extLst>
              </a:tr>
              <a:tr h="4805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IT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실사조정작업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실사 기반 작업진행</a:t>
                      </a:r>
                      <a:br>
                        <a:rPr lang="ko-KR" alt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조사기반조정작업</a:t>
                      </a:r>
                      <a:r>
                        <a:rPr lang="en-US" altLang="ko-KR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</a:t>
                      </a:r>
                      <a:b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(1/6)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9819439"/>
                  </a:ext>
                </a:extLst>
              </a:tr>
              <a:tr h="4226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IT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조정 </a:t>
                      </a:r>
                      <a:r>
                        <a:rPr lang="en-US" altLang="ko-KR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DATA </a:t>
                      </a:r>
                      <a:br>
                        <a:rPr lang="en-US" altLang="ko-KR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최종 이상유무확인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POP vs ERP </a:t>
                      </a:r>
                      <a:r>
                        <a:rPr lang="ko-KR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자료비교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</a:t>
                      </a:r>
                      <a:b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(1/6)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47511884"/>
                  </a:ext>
                </a:extLst>
              </a:tr>
              <a:tr h="40349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IT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추가조정작업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</a:t>
                      </a:r>
                      <a:b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(1/10)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7613845"/>
                  </a:ext>
                </a:extLst>
              </a:tr>
              <a:tr h="4805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생산</a:t>
                      </a:r>
                      <a:r>
                        <a:rPr lang="en-US" altLang="ko-KR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품질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간이 재고조사진행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중간 재고조사 진행</a:t>
                      </a:r>
                      <a:br>
                        <a:rPr lang="ko-KR" alt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부족부분 </a:t>
                      </a:r>
                      <a:br>
                        <a:rPr lang="ko-KR" alt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추가 조사진행</a:t>
                      </a:r>
                      <a:r>
                        <a:rPr lang="en-US" altLang="ko-KR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△</a:t>
                      </a:r>
                      <a:b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(12/23)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7139153"/>
                  </a:ext>
                </a:extLst>
              </a:tr>
              <a:tr h="40349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IT</a:t>
                      </a:r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</a:p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각 담당자</a:t>
                      </a:r>
                      <a:endParaRPr lang="en-US" sz="7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세부조정작업</a:t>
                      </a:r>
                      <a:br>
                        <a:rPr lang="ko-KR" alt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위치 표현 조정</a:t>
                      </a:r>
                      <a:r>
                        <a:rPr lang="en-US" altLang="ko-KR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204335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022164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B2CFDA17-68E3-4912-8660-096EABD31F5C}"/>
              </a:ext>
            </a:extLst>
          </p:cNvPr>
          <p:cNvSpPr txBox="1"/>
          <p:nvPr/>
        </p:nvSpPr>
        <p:spPr>
          <a:xfrm>
            <a:off x="163340" y="115363"/>
            <a:ext cx="3626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rgbClr val="002060"/>
                </a:solidFill>
                <a:latin typeface="+mj-ea"/>
                <a:ea typeface="+mj-ea"/>
              </a:rPr>
              <a:t>3</a:t>
            </a:r>
            <a:endParaRPr lang="ko-KR" altLang="en-US" sz="2400" b="1" dirty="0">
              <a:solidFill>
                <a:srgbClr val="002060"/>
              </a:solidFill>
              <a:latin typeface="+mj-ea"/>
              <a:ea typeface="+mj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48DD01D-6C1B-4932-B8AC-35AB91794DD6}"/>
              </a:ext>
            </a:extLst>
          </p:cNvPr>
          <p:cNvSpPr txBox="1"/>
          <p:nvPr/>
        </p:nvSpPr>
        <p:spPr>
          <a:xfrm>
            <a:off x="655542" y="135483"/>
            <a:ext cx="5539517" cy="43088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ko-KR" altLang="en-US" sz="2200" b="1" dirty="0">
                <a:solidFill>
                  <a:srgbClr val="002060"/>
                </a:solidFill>
                <a:latin typeface="+mj-ea"/>
                <a:ea typeface="+mj-ea"/>
              </a:rPr>
              <a:t>참고사항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18B2B4E-976A-40B0-B236-4811FD0B3F51}"/>
              </a:ext>
            </a:extLst>
          </p:cNvPr>
          <p:cNvSpPr txBox="1"/>
          <p:nvPr/>
        </p:nvSpPr>
        <p:spPr>
          <a:xfrm>
            <a:off x="241058" y="6612601"/>
            <a:ext cx="11336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작성자 </a:t>
            </a:r>
            <a:r>
              <a:rPr lang="en-US" altLang="ko-KR" sz="1100" dirty="0"/>
              <a:t>: </a:t>
            </a:r>
            <a:r>
              <a:rPr lang="ko-KR" altLang="en-US" sz="1100" dirty="0" err="1"/>
              <a:t>생산팀</a:t>
            </a:r>
            <a:endParaRPr lang="ko-KR" altLang="en-US" sz="1100" dirty="0"/>
          </a:p>
        </p:txBody>
      </p:sp>
      <p:sp>
        <p:nvSpPr>
          <p:cNvPr id="11" name="직사각형 10"/>
          <p:cNvSpPr/>
          <p:nvPr/>
        </p:nvSpPr>
        <p:spPr>
          <a:xfrm>
            <a:off x="344640" y="596010"/>
            <a:ext cx="230704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latin typeface="+mj-ea"/>
                <a:ea typeface="+mj-ea"/>
              </a:rPr>
              <a:t>4) </a:t>
            </a:r>
            <a:r>
              <a:rPr lang="ko-KR" altLang="en-US" sz="1600" b="1" dirty="0">
                <a:latin typeface="+mj-ea"/>
                <a:ea typeface="+mj-ea"/>
              </a:rPr>
              <a:t>추가 업무 상세 내용</a:t>
            </a:r>
            <a:endParaRPr lang="en-US" altLang="ko-KR" sz="1600" b="1" dirty="0">
              <a:latin typeface="+mj-ea"/>
              <a:ea typeface="+mj-ea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-115662" y="914190"/>
            <a:ext cx="5967494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latin typeface="+mj-ea"/>
                <a:ea typeface="+mj-ea"/>
              </a:rPr>
              <a:t>       </a:t>
            </a:r>
            <a:r>
              <a:rPr lang="ko-KR" altLang="en-US" sz="1200" b="1" dirty="0">
                <a:latin typeface="+mj-ea"/>
                <a:ea typeface="+mj-ea"/>
              </a:rPr>
              <a:t>  </a:t>
            </a:r>
            <a:r>
              <a:rPr lang="en-US" altLang="ko-KR" sz="1200" b="1" dirty="0">
                <a:latin typeface="+mj-ea"/>
                <a:ea typeface="+mj-ea"/>
              </a:rPr>
              <a:t>  </a:t>
            </a:r>
            <a:r>
              <a:rPr lang="ko-KR" altLang="en-US" sz="1200" b="1" dirty="0">
                <a:latin typeface="+mj-ea"/>
                <a:ea typeface="+mj-ea"/>
              </a:rPr>
              <a:t>▷ 오픈이후 이후 일부 기능개선 요청사항</a:t>
            </a:r>
            <a:endParaRPr lang="en-US" altLang="ko-KR" sz="1200" b="1" dirty="0">
              <a:latin typeface="+mj-ea"/>
              <a:ea typeface="+mj-ea"/>
            </a:endParaRPr>
          </a:p>
        </p:txBody>
      </p:sp>
      <p:sp>
        <p:nvSpPr>
          <p:cNvPr id="3" name="슬라이드 번호 개체 틀 3">
            <a:extLst>
              <a:ext uri="{FF2B5EF4-FFF2-40B4-BE49-F238E27FC236}">
                <a16:creationId xmlns:a16="http://schemas.microsoft.com/office/drawing/2014/main" id="{485E6CE4-2721-C4CE-0F76-87AF1FADD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299201" y="6574715"/>
            <a:ext cx="974997" cy="364195"/>
          </a:xfrm>
        </p:spPr>
        <p:txBody>
          <a:bodyPr/>
          <a:lstStyle/>
          <a:p>
            <a:r>
              <a:rPr lang="en-US" dirty="0"/>
              <a:t>21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5CA6967-9F46-7319-DE7E-5AD332811C47}"/>
              </a:ext>
            </a:extLst>
          </p:cNvPr>
          <p:cNvSpPr/>
          <p:nvPr/>
        </p:nvSpPr>
        <p:spPr>
          <a:xfrm>
            <a:off x="8947447" y="1247807"/>
            <a:ext cx="2566527" cy="1447576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b="1" dirty="0">
                <a:latin typeface="+mj-ea"/>
                <a:ea typeface="+mj-ea"/>
              </a:rPr>
              <a:t>※</a:t>
            </a:r>
            <a:r>
              <a:rPr lang="ko-KR" altLang="en-US" sz="1000" b="1" dirty="0">
                <a:latin typeface="+mj-ea"/>
                <a:ea typeface="+mj-ea"/>
              </a:rPr>
              <a:t> 참고사항</a:t>
            </a:r>
            <a:endParaRPr lang="en-US" altLang="ko-KR" sz="1000" b="1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>
                <a:latin typeface="+mj-ea"/>
                <a:ea typeface="+mj-ea"/>
              </a:rPr>
              <a:t> </a:t>
            </a:r>
            <a:r>
              <a:rPr lang="en-US" altLang="ko-KR" sz="1000" dirty="0">
                <a:latin typeface="+mj-ea"/>
                <a:ea typeface="+mj-ea"/>
              </a:rPr>
              <a:t>.- </a:t>
            </a:r>
            <a:r>
              <a:rPr lang="ko-KR" altLang="en-US" sz="1000" dirty="0">
                <a:latin typeface="+mj-ea"/>
                <a:ea typeface="+mj-ea"/>
              </a:rPr>
              <a:t>인원 변경으로 인한 일부 기간 </a:t>
            </a:r>
            <a:endParaRPr lang="en-US" altLang="ko-KR" sz="1000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+mj-ea"/>
                <a:ea typeface="+mj-ea"/>
              </a:rPr>
              <a:t>  </a:t>
            </a:r>
            <a:r>
              <a:rPr lang="ko-KR" altLang="en-US" sz="1000" dirty="0">
                <a:latin typeface="+mj-ea"/>
                <a:ea typeface="+mj-ea"/>
              </a:rPr>
              <a:t>  인수인계 작업 진행 예정</a:t>
            </a:r>
            <a:endParaRPr lang="en-US" altLang="ko-KR" sz="1000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+mj-ea"/>
                <a:ea typeface="+mj-ea"/>
              </a:rPr>
              <a:t> .- </a:t>
            </a:r>
            <a:r>
              <a:rPr lang="ko-KR" altLang="en-US" sz="1000" dirty="0">
                <a:latin typeface="+mj-ea"/>
                <a:ea typeface="+mj-ea"/>
              </a:rPr>
              <a:t>오픈간 문제점 지속 대응 진행 중</a:t>
            </a:r>
            <a:endParaRPr lang="en-US" altLang="ko-KR" sz="1000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+mj-ea"/>
                <a:ea typeface="+mj-ea"/>
              </a:rPr>
              <a:t> .- </a:t>
            </a:r>
            <a:r>
              <a:rPr lang="ko-KR" altLang="en-US" sz="1000" dirty="0">
                <a:latin typeface="+mj-ea"/>
                <a:ea typeface="+mj-ea"/>
              </a:rPr>
              <a:t>고객 추가 라벨 변경 요청 사항</a:t>
            </a:r>
            <a:endParaRPr lang="en-US" altLang="ko-KR" sz="1000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+mj-ea"/>
                <a:ea typeface="+mj-ea"/>
              </a:rPr>
              <a:t>    </a:t>
            </a:r>
            <a:r>
              <a:rPr lang="ko-KR" altLang="en-US" sz="1000" dirty="0">
                <a:latin typeface="+mj-ea"/>
                <a:ea typeface="+mj-ea"/>
              </a:rPr>
              <a:t>변경 진행 중</a:t>
            </a:r>
            <a:endParaRPr lang="en-US" altLang="ko-KR" sz="1000" dirty="0">
              <a:latin typeface="+mj-ea"/>
              <a:ea typeface="+mj-ea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8ECA4C5F-491F-19CF-E610-07E8745A1E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8413711"/>
              </p:ext>
            </p:extLst>
          </p:nvPr>
        </p:nvGraphicFramePr>
        <p:xfrm>
          <a:off x="241058" y="1247807"/>
          <a:ext cx="8595293" cy="5368849"/>
        </p:xfrm>
        <a:graphic>
          <a:graphicData uri="http://schemas.openxmlformats.org/drawingml/2006/table">
            <a:tbl>
              <a:tblPr/>
              <a:tblGrid>
                <a:gridCol w="335851">
                  <a:extLst>
                    <a:ext uri="{9D8B030D-6E8A-4147-A177-3AD203B41FA5}">
                      <a16:colId xmlns:a16="http://schemas.microsoft.com/office/drawing/2014/main" val="902690411"/>
                    </a:ext>
                  </a:extLst>
                </a:gridCol>
                <a:gridCol w="2923146">
                  <a:extLst>
                    <a:ext uri="{9D8B030D-6E8A-4147-A177-3AD203B41FA5}">
                      <a16:colId xmlns:a16="http://schemas.microsoft.com/office/drawing/2014/main" val="951291542"/>
                    </a:ext>
                  </a:extLst>
                </a:gridCol>
                <a:gridCol w="721457">
                  <a:extLst>
                    <a:ext uri="{9D8B030D-6E8A-4147-A177-3AD203B41FA5}">
                      <a16:colId xmlns:a16="http://schemas.microsoft.com/office/drawing/2014/main" val="677561455"/>
                    </a:ext>
                  </a:extLst>
                </a:gridCol>
                <a:gridCol w="659263">
                  <a:extLst>
                    <a:ext uri="{9D8B030D-6E8A-4147-A177-3AD203B41FA5}">
                      <a16:colId xmlns:a16="http://schemas.microsoft.com/office/drawing/2014/main" val="1001070854"/>
                    </a:ext>
                  </a:extLst>
                </a:gridCol>
                <a:gridCol w="2338517">
                  <a:extLst>
                    <a:ext uri="{9D8B030D-6E8A-4147-A177-3AD203B41FA5}">
                      <a16:colId xmlns:a16="http://schemas.microsoft.com/office/drawing/2014/main" val="278155905"/>
                    </a:ext>
                  </a:extLst>
                </a:gridCol>
                <a:gridCol w="1617059">
                  <a:extLst>
                    <a:ext uri="{9D8B030D-6E8A-4147-A177-3AD203B41FA5}">
                      <a16:colId xmlns:a16="http://schemas.microsoft.com/office/drawing/2014/main" val="1661936296"/>
                    </a:ext>
                  </a:extLst>
                </a:gridCol>
              </a:tblGrid>
              <a:tr h="230101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번호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내용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완료여부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완료일자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담당자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9275944"/>
                  </a:ext>
                </a:extLst>
              </a:tr>
              <a:tr h="18801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출하 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검사 재고 구분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진행중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차완료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추가 </a:t>
                      </a: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구분점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개선 작업 진행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김종현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0258063"/>
                  </a:ext>
                </a:extLst>
              </a:tr>
              <a:tr h="18801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제품출하여부 구분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월중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진행중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MES IF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반영하여 장표에 내용 추가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김종현</a:t>
                      </a: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4112984"/>
                  </a:ext>
                </a:extLst>
              </a:tr>
              <a:tr h="18801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반제품 관련 추가 장표개발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완료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장영철</a:t>
                      </a: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k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0149714"/>
                  </a:ext>
                </a:extLst>
              </a:tr>
              <a:tr h="18801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BOX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문제점 관련 해결진행 중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진행 중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업체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이근현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D/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김종현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5429800"/>
                  </a:ext>
                </a:extLst>
              </a:tr>
              <a:tr h="18801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PACK/TRAY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자동 발행기능 건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진행 중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프린터 이름 조정 후 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TEST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예정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김종현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C/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장영철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K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0212705"/>
                  </a:ext>
                </a:extLst>
              </a:tr>
              <a:tr h="18801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WINDOW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모바일프로그램 수정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완료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장영철</a:t>
                      </a: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K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9477618"/>
                  </a:ext>
                </a:extLst>
              </a:tr>
              <a:tr h="18801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AOI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조회 화면 장표 추가개발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완료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대표불량 기준 화면 정리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장영철</a:t>
                      </a: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k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61830449"/>
                  </a:ext>
                </a:extLst>
              </a:tr>
              <a:tr h="18801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고도화 관련 화면 그리드 작성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진행 중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이근현</a:t>
                      </a: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9846061"/>
                  </a:ext>
                </a:extLst>
              </a:tr>
              <a:tr h="18801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운영간 문제사항 대응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진행 중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김종현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C/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이근현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58248493"/>
                  </a:ext>
                </a:extLst>
              </a:tr>
              <a:tr h="18801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아이템별 오픈 관련 사항 검토 및 추진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진행 중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PWA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문제로 인한 일정 확인필요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이근현</a:t>
                      </a: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00909655"/>
                  </a:ext>
                </a:extLst>
              </a:tr>
              <a:tr h="18801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조회화면 중복노출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DATA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수정진행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완료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08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생산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검사수불부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Packing list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김종현</a:t>
                      </a: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6932578"/>
                  </a:ext>
                </a:extLst>
              </a:tr>
              <a:tr h="18801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재고실사 프로그램 개선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완료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02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차 개선 완료 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향후 추가 개선 작업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김종현</a:t>
                      </a: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8656478"/>
                  </a:ext>
                </a:extLst>
              </a:tr>
              <a:tr h="18801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설비 등록 관련 문제사항 해결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완료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각 제품별 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BOR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설정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김종현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C/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이근현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3684820"/>
                  </a:ext>
                </a:extLst>
              </a:tr>
              <a:tr h="18801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기존 화면 개선 작업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완료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Qualdata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수정 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~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장영철</a:t>
                      </a: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k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326959"/>
                  </a:ext>
                </a:extLst>
              </a:tr>
              <a:tr h="18801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실적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I/F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오류 관련 확인 및 조치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진행 중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순차처리 관련 오류사항 체크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업체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이근현</a:t>
                      </a: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10683033"/>
                  </a:ext>
                </a:extLst>
              </a:tr>
              <a:tr h="18801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지정자재 관련 구분작업 진행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완료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이근현</a:t>
                      </a: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24254500"/>
                  </a:ext>
                </a:extLst>
              </a:tr>
              <a:tr h="18801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인프라관련 프로세스 구축 작업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월내진행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진행 중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현물 파악 진행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장영철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k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23761139"/>
                  </a:ext>
                </a:extLst>
              </a:tr>
              <a:tr h="18801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망 불안정성 체크 진행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지속체크중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진행 중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노후화 공유기 체크 진행 중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장영철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k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2520620"/>
                  </a:ext>
                </a:extLst>
              </a:tr>
              <a:tr h="18801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NITTO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관련 추가 화면 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프로세스 추가 작업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월완료필요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진행 중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출하 문제로 인한 프로세스 화면 추가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김종현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C/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장영철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K/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이근현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K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5253099"/>
                  </a:ext>
                </a:extLst>
              </a:tr>
              <a:tr h="18801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MAIN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자재 투입관리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완료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김종현</a:t>
                      </a: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62157174"/>
                  </a:ext>
                </a:extLst>
              </a:tr>
              <a:tr h="18801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QR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관련 조회 조건 추가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다중조건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완료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김종현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1289515"/>
                  </a:ext>
                </a:extLst>
              </a:tr>
              <a:tr h="18801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QR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조회로 생산정보관련 조회 가능토록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 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진행 중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장영철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K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9586160"/>
                  </a:ext>
                </a:extLst>
              </a:tr>
              <a:tr h="18801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 실적 합계 관련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완료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 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전수검사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최종검사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장영철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K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11246603"/>
                  </a:ext>
                </a:extLst>
              </a:tr>
              <a:tr h="2504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보류재고 기능 관련 개선작업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월중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진행 중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보류재고 이력관리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설정시 승인기능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특정설정자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 -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등록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해제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 LOT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 설정가능토록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김종현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C/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장영철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K/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이근현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K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51270835"/>
                  </a:ext>
                </a:extLst>
              </a:tr>
              <a:tr h="18801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WINDOW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모바일프로그램 속도저하 대체방안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 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진행 중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차적으로 주기적재부팅 프로그램셋업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장영철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K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52110648"/>
                  </a:ext>
                </a:extLst>
              </a:tr>
              <a:tr h="18801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 실적 합계 관련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 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진행 중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생산 공정별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장영철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K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20540053"/>
                  </a:ext>
                </a:extLst>
              </a:tr>
              <a:tr h="18801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재고 입고 및 발주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재고현황에서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ROLL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 표현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 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진행 중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각 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LOT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별 표현 검토진행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김종현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C/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이근현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K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648076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776586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B2CFDA17-68E3-4912-8660-096EABD31F5C}"/>
              </a:ext>
            </a:extLst>
          </p:cNvPr>
          <p:cNvSpPr txBox="1"/>
          <p:nvPr/>
        </p:nvSpPr>
        <p:spPr>
          <a:xfrm>
            <a:off x="163340" y="115363"/>
            <a:ext cx="3626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rgbClr val="002060"/>
                </a:solidFill>
                <a:latin typeface="+mj-ea"/>
                <a:ea typeface="+mj-ea"/>
              </a:rPr>
              <a:t>3</a:t>
            </a:r>
            <a:endParaRPr lang="ko-KR" altLang="en-US" sz="2400" b="1" dirty="0">
              <a:solidFill>
                <a:srgbClr val="002060"/>
              </a:solidFill>
              <a:latin typeface="+mj-ea"/>
              <a:ea typeface="+mj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48DD01D-6C1B-4932-B8AC-35AB91794DD6}"/>
              </a:ext>
            </a:extLst>
          </p:cNvPr>
          <p:cNvSpPr txBox="1"/>
          <p:nvPr/>
        </p:nvSpPr>
        <p:spPr>
          <a:xfrm>
            <a:off x="655542" y="135483"/>
            <a:ext cx="5539517" cy="43088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ko-KR" altLang="en-US" sz="2200" b="1" dirty="0">
                <a:solidFill>
                  <a:srgbClr val="002060"/>
                </a:solidFill>
                <a:latin typeface="+mj-ea"/>
                <a:ea typeface="+mj-ea"/>
              </a:rPr>
              <a:t>참고사항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18B2B4E-976A-40B0-B236-4811FD0B3F51}"/>
              </a:ext>
            </a:extLst>
          </p:cNvPr>
          <p:cNvSpPr txBox="1"/>
          <p:nvPr/>
        </p:nvSpPr>
        <p:spPr>
          <a:xfrm>
            <a:off x="241058" y="6612601"/>
            <a:ext cx="11336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작성자 </a:t>
            </a:r>
            <a:r>
              <a:rPr lang="en-US" altLang="ko-KR" sz="1100" dirty="0"/>
              <a:t>: </a:t>
            </a:r>
            <a:r>
              <a:rPr lang="ko-KR" altLang="en-US" sz="1100" dirty="0" err="1"/>
              <a:t>생산팀</a:t>
            </a:r>
            <a:endParaRPr lang="ko-KR" altLang="en-US" sz="1100" dirty="0"/>
          </a:p>
        </p:txBody>
      </p:sp>
      <p:sp>
        <p:nvSpPr>
          <p:cNvPr id="11" name="직사각형 10"/>
          <p:cNvSpPr/>
          <p:nvPr/>
        </p:nvSpPr>
        <p:spPr>
          <a:xfrm>
            <a:off x="344640" y="596010"/>
            <a:ext cx="230704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latin typeface="+mj-ea"/>
                <a:ea typeface="+mj-ea"/>
              </a:rPr>
              <a:t>4) </a:t>
            </a:r>
            <a:r>
              <a:rPr lang="ko-KR" altLang="en-US" sz="1600" b="1" dirty="0">
                <a:latin typeface="+mj-ea"/>
                <a:ea typeface="+mj-ea"/>
              </a:rPr>
              <a:t>추가 업무 상세 내용</a:t>
            </a:r>
            <a:endParaRPr lang="en-US" altLang="ko-KR" sz="1600" b="1" dirty="0">
              <a:latin typeface="+mj-ea"/>
              <a:ea typeface="+mj-ea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-115662" y="914190"/>
            <a:ext cx="5967494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latin typeface="+mj-ea"/>
                <a:ea typeface="+mj-ea"/>
              </a:rPr>
              <a:t>       </a:t>
            </a:r>
            <a:r>
              <a:rPr lang="ko-KR" altLang="en-US" sz="1200" b="1" dirty="0">
                <a:latin typeface="+mj-ea"/>
                <a:ea typeface="+mj-ea"/>
              </a:rPr>
              <a:t>  </a:t>
            </a:r>
            <a:r>
              <a:rPr lang="en-US" altLang="ko-KR" sz="1200" b="1" dirty="0">
                <a:latin typeface="+mj-ea"/>
                <a:ea typeface="+mj-ea"/>
              </a:rPr>
              <a:t>  </a:t>
            </a:r>
            <a:r>
              <a:rPr lang="ko-KR" altLang="en-US" sz="1200" b="1" dirty="0">
                <a:latin typeface="+mj-ea"/>
                <a:ea typeface="+mj-ea"/>
              </a:rPr>
              <a:t>▷ </a:t>
            </a:r>
            <a:r>
              <a:rPr lang="en-US" altLang="ko-KR" sz="1200" b="1" dirty="0">
                <a:latin typeface="+mj-ea"/>
                <a:ea typeface="+mj-ea"/>
              </a:rPr>
              <a:t>NITTO LABEL</a:t>
            </a:r>
            <a:r>
              <a:rPr lang="ko-KR" altLang="en-US" sz="1200" b="1" dirty="0">
                <a:latin typeface="+mj-ea"/>
                <a:ea typeface="+mj-ea"/>
              </a:rPr>
              <a:t> 중복 </a:t>
            </a:r>
            <a:r>
              <a:rPr lang="en-US" altLang="ko-KR" sz="1200" b="1" dirty="0">
                <a:latin typeface="+mj-ea"/>
                <a:ea typeface="+mj-ea"/>
              </a:rPr>
              <a:t>QC</a:t>
            </a:r>
            <a:r>
              <a:rPr lang="ko-KR" altLang="en-US" sz="1200" b="1" dirty="0">
                <a:latin typeface="+mj-ea"/>
                <a:ea typeface="+mj-ea"/>
              </a:rPr>
              <a:t>작업 의뢰로 인해 문제</a:t>
            </a:r>
            <a:endParaRPr lang="en-US" altLang="ko-KR" sz="1200" b="1" dirty="0">
              <a:latin typeface="+mj-ea"/>
              <a:ea typeface="+mj-ea"/>
            </a:endParaRPr>
          </a:p>
        </p:txBody>
      </p:sp>
      <p:sp>
        <p:nvSpPr>
          <p:cNvPr id="3" name="슬라이드 번호 개체 틀 3">
            <a:extLst>
              <a:ext uri="{FF2B5EF4-FFF2-40B4-BE49-F238E27FC236}">
                <a16:creationId xmlns:a16="http://schemas.microsoft.com/office/drawing/2014/main" id="{485E6CE4-2721-C4CE-0F76-87AF1FADD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299201" y="6574715"/>
            <a:ext cx="974997" cy="364195"/>
          </a:xfrm>
        </p:spPr>
        <p:txBody>
          <a:bodyPr/>
          <a:lstStyle/>
          <a:p>
            <a:r>
              <a:rPr lang="en-US" dirty="0"/>
              <a:t>22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9ED68D5-6466-1D4D-B796-A1C21D7491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7839"/>
          <a:stretch/>
        </p:blipFill>
        <p:spPr>
          <a:xfrm>
            <a:off x="513665" y="1247807"/>
            <a:ext cx="3921678" cy="3192599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D2CFA7F9-8C44-777F-3123-4B6F1C914BDC}"/>
              </a:ext>
            </a:extLst>
          </p:cNvPr>
          <p:cNvSpPr/>
          <p:nvPr/>
        </p:nvSpPr>
        <p:spPr>
          <a:xfrm>
            <a:off x="4531536" y="1307988"/>
            <a:ext cx="5171263" cy="2019412"/>
          </a:xfrm>
          <a:prstGeom prst="rect">
            <a:avLst/>
          </a:prstGeom>
          <a:ln>
            <a:solidFill>
              <a:schemeClr val="accent5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b="1" dirty="0">
                <a:latin typeface="+mj-ea"/>
                <a:ea typeface="+mj-ea"/>
              </a:rPr>
              <a:t>1. </a:t>
            </a:r>
            <a:r>
              <a:rPr lang="ko-KR" altLang="en-US" sz="1000" b="1" dirty="0">
                <a:latin typeface="+mj-ea"/>
                <a:ea typeface="+mj-ea"/>
              </a:rPr>
              <a:t>전산 </a:t>
            </a:r>
            <a:r>
              <a:rPr lang="en-US" altLang="ko-KR" sz="1000" b="1" dirty="0">
                <a:latin typeface="+mj-ea"/>
                <a:ea typeface="+mj-ea"/>
              </a:rPr>
              <a:t>Process </a:t>
            </a:r>
            <a:r>
              <a:rPr lang="ko-KR" altLang="en-US" sz="1000" b="1" dirty="0">
                <a:latin typeface="+mj-ea"/>
                <a:ea typeface="+mj-ea"/>
              </a:rPr>
              <a:t>추가진행 배경</a:t>
            </a:r>
            <a:endParaRPr lang="en-US" altLang="ko-KR" sz="1000" b="1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latin typeface="+mj-ea"/>
                <a:ea typeface="+mj-ea"/>
              </a:rPr>
              <a:t>   - </a:t>
            </a:r>
            <a:r>
              <a:rPr lang="ko-KR" altLang="en-US" sz="900" dirty="0">
                <a:latin typeface="+mj-ea"/>
                <a:ea typeface="+mj-ea"/>
              </a:rPr>
              <a:t>포장 라벨 훼손으로 갈이 작업 중 라벨 오 부착 하여 중복 라벨 의뢰 진행</a:t>
            </a:r>
            <a:endParaRPr lang="en-US" altLang="ko-KR" sz="900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latin typeface="+mj-ea"/>
                <a:ea typeface="+mj-ea"/>
              </a:rPr>
              <a:t>   - </a:t>
            </a:r>
            <a:r>
              <a:rPr lang="ko-KR" altLang="en-US" sz="900" dirty="0" err="1">
                <a:latin typeface="+mj-ea"/>
                <a:ea typeface="+mj-ea"/>
              </a:rPr>
              <a:t>넌센스</a:t>
            </a:r>
            <a:r>
              <a:rPr lang="ko-KR" altLang="en-US" sz="900" dirty="0">
                <a:latin typeface="+mj-ea"/>
                <a:ea typeface="+mj-ea"/>
              </a:rPr>
              <a:t> 문제로 인해 대책방안 중 일환으로 프로그램 추가 개발 진행 작업</a:t>
            </a:r>
            <a:r>
              <a:rPr lang="en-US" altLang="ko-KR" sz="900" dirty="0">
                <a:latin typeface="+mj-ea"/>
                <a:ea typeface="+mj-ea"/>
              </a:rPr>
              <a:t>  </a:t>
            </a:r>
          </a:p>
          <a:p>
            <a:pPr>
              <a:lnSpc>
                <a:spcPct val="150000"/>
              </a:lnSpc>
            </a:pPr>
            <a:r>
              <a:rPr lang="en-US" altLang="ko-KR" sz="1000" b="1" dirty="0">
                <a:latin typeface="+mj-ea"/>
                <a:ea typeface="+mj-ea"/>
              </a:rPr>
              <a:t>2. </a:t>
            </a:r>
            <a:r>
              <a:rPr lang="ko-KR" altLang="en-US" sz="1000" b="1" dirty="0">
                <a:latin typeface="+mj-ea"/>
                <a:ea typeface="+mj-ea"/>
              </a:rPr>
              <a:t>프로그램개발 관련</a:t>
            </a:r>
            <a:endParaRPr lang="en-US" altLang="ko-KR" sz="1000" b="1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latin typeface="+mj-ea"/>
                <a:ea typeface="+mj-ea"/>
              </a:rPr>
              <a:t>   - </a:t>
            </a:r>
            <a:r>
              <a:rPr lang="ko-KR" altLang="en-US" sz="900" dirty="0">
                <a:latin typeface="+mj-ea"/>
                <a:ea typeface="+mj-ea"/>
              </a:rPr>
              <a:t>엑셀 진행 관련 검증 업무 전산화 작업 진행</a:t>
            </a:r>
            <a:endParaRPr lang="en-US" altLang="ko-KR" sz="900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latin typeface="+mj-ea"/>
                <a:ea typeface="+mj-ea"/>
              </a:rPr>
              <a:t>   - </a:t>
            </a:r>
            <a:r>
              <a:rPr lang="ko-KR" altLang="en-US" sz="900" dirty="0">
                <a:latin typeface="+mj-ea"/>
                <a:ea typeface="+mj-ea"/>
              </a:rPr>
              <a:t>포장예정 자재 </a:t>
            </a:r>
            <a:r>
              <a:rPr lang="en-US" altLang="ko-KR" sz="900" dirty="0">
                <a:latin typeface="+mj-ea"/>
                <a:ea typeface="+mj-ea"/>
              </a:rPr>
              <a:t>– in, out box packing label</a:t>
            </a:r>
            <a:r>
              <a:rPr lang="ko-KR" altLang="en-US" sz="900" dirty="0">
                <a:latin typeface="+mj-ea"/>
                <a:ea typeface="+mj-ea"/>
              </a:rPr>
              <a:t> 검증 작업 진행</a:t>
            </a:r>
            <a:endParaRPr lang="en-US" altLang="ko-KR" sz="900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latin typeface="+mj-ea"/>
                <a:ea typeface="+mj-ea"/>
              </a:rPr>
              <a:t>   - NITTO – OQC, SDV – AIQC </a:t>
            </a:r>
            <a:r>
              <a:rPr lang="ko-KR" altLang="en-US" sz="900" dirty="0">
                <a:latin typeface="+mj-ea"/>
                <a:ea typeface="+mj-ea"/>
              </a:rPr>
              <a:t>검증 품에 대한 이력 및 결과 값 입력 화면 추가</a:t>
            </a:r>
            <a:endParaRPr lang="en-US" altLang="ko-KR" sz="900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latin typeface="+mj-ea"/>
                <a:ea typeface="+mj-ea"/>
              </a:rPr>
              <a:t>   - NG </a:t>
            </a:r>
            <a:r>
              <a:rPr lang="ko-KR" altLang="en-US" sz="900" dirty="0">
                <a:latin typeface="+mj-ea"/>
                <a:ea typeface="+mj-ea"/>
              </a:rPr>
              <a:t>발생 시 재포장 단에서 중복 방지 검증 프로그램</a:t>
            </a:r>
            <a:r>
              <a:rPr lang="en-US" altLang="ko-KR" sz="900" dirty="0">
                <a:latin typeface="+mj-ea"/>
                <a:ea typeface="+mj-ea"/>
              </a:rPr>
              <a:t>(</a:t>
            </a:r>
            <a:r>
              <a:rPr lang="ko-KR" altLang="en-US" sz="900" dirty="0">
                <a:latin typeface="+mj-ea"/>
                <a:ea typeface="+mj-ea"/>
              </a:rPr>
              <a:t>기존개발완료</a:t>
            </a:r>
            <a:r>
              <a:rPr lang="en-US" altLang="ko-KR" sz="900" dirty="0">
                <a:latin typeface="+mj-ea"/>
                <a:ea typeface="+mj-ea"/>
              </a:rPr>
              <a:t>) </a:t>
            </a:r>
            <a:r>
              <a:rPr lang="ko-KR" altLang="en-US" sz="900" dirty="0">
                <a:latin typeface="+mj-ea"/>
                <a:ea typeface="+mj-ea"/>
              </a:rPr>
              <a:t>개선 작업 진행</a:t>
            </a:r>
            <a:endParaRPr lang="en-US" altLang="ko-KR" sz="900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endParaRPr lang="en-US" altLang="ko-KR" sz="1000" b="1" dirty="0">
              <a:latin typeface="+mj-ea"/>
              <a:ea typeface="+mj-ea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3EC82AEB-90EA-CA5B-4DBF-4A077707F2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0150503"/>
              </p:ext>
            </p:extLst>
          </p:nvPr>
        </p:nvGraphicFramePr>
        <p:xfrm>
          <a:off x="655542" y="4500587"/>
          <a:ext cx="10556875" cy="1736458"/>
        </p:xfrm>
        <a:graphic>
          <a:graphicData uri="http://schemas.openxmlformats.org/drawingml/2006/table">
            <a:tbl>
              <a:tblPr/>
              <a:tblGrid>
                <a:gridCol w="600690">
                  <a:extLst>
                    <a:ext uri="{9D8B030D-6E8A-4147-A177-3AD203B41FA5}">
                      <a16:colId xmlns:a16="http://schemas.microsoft.com/office/drawing/2014/main" val="3028708931"/>
                    </a:ext>
                  </a:extLst>
                </a:gridCol>
                <a:gridCol w="1016949">
                  <a:extLst>
                    <a:ext uri="{9D8B030D-6E8A-4147-A177-3AD203B41FA5}">
                      <a16:colId xmlns:a16="http://schemas.microsoft.com/office/drawing/2014/main" val="2675234152"/>
                    </a:ext>
                  </a:extLst>
                </a:gridCol>
                <a:gridCol w="1014542">
                  <a:extLst>
                    <a:ext uri="{9D8B030D-6E8A-4147-A177-3AD203B41FA5}">
                      <a16:colId xmlns:a16="http://schemas.microsoft.com/office/drawing/2014/main" val="3759058645"/>
                    </a:ext>
                  </a:extLst>
                </a:gridCol>
                <a:gridCol w="2600329">
                  <a:extLst>
                    <a:ext uri="{9D8B030D-6E8A-4147-A177-3AD203B41FA5}">
                      <a16:colId xmlns:a16="http://schemas.microsoft.com/office/drawing/2014/main" val="3063952018"/>
                    </a:ext>
                  </a:extLst>
                </a:gridCol>
                <a:gridCol w="3324314">
                  <a:extLst>
                    <a:ext uri="{9D8B030D-6E8A-4147-A177-3AD203B41FA5}">
                      <a16:colId xmlns:a16="http://schemas.microsoft.com/office/drawing/2014/main" val="760333125"/>
                    </a:ext>
                  </a:extLst>
                </a:gridCol>
                <a:gridCol w="2000051">
                  <a:extLst>
                    <a:ext uri="{9D8B030D-6E8A-4147-A177-3AD203B41FA5}">
                      <a16:colId xmlns:a16="http://schemas.microsoft.com/office/drawing/2014/main" val="197582460"/>
                    </a:ext>
                  </a:extLst>
                </a:gridCol>
              </a:tblGrid>
              <a:tr h="24665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No.</a:t>
                      </a:r>
                    </a:p>
                  </a:txBody>
                  <a:tcPr marL="4933" marR="4933" marT="4933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공정</a:t>
                      </a:r>
                    </a:p>
                  </a:txBody>
                  <a:tcPr marL="4933" marR="4933" marT="4933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프로그램</a:t>
                      </a:r>
                    </a:p>
                  </a:txBody>
                  <a:tcPr marL="4933" marR="4933" marT="4933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프로그램내용</a:t>
                      </a:r>
                    </a:p>
                  </a:txBody>
                  <a:tcPr marL="4933" marR="4933" marT="4933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비고</a:t>
                      </a:r>
                    </a:p>
                  </a:txBody>
                  <a:tcPr marL="4933" marR="4933" marT="4933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지정대상</a:t>
                      </a:r>
                    </a:p>
                  </a:txBody>
                  <a:tcPr marL="4933" marR="4933" marT="4933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0604746"/>
                  </a:ext>
                </a:extLst>
              </a:tr>
              <a:tr h="24665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933" marR="4933" marT="4933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포장</a:t>
                      </a:r>
                    </a:p>
                  </a:txBody>
                  <a:tcPr marL="4933" marR="4933" marT="4933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포장점검</a:t>
                      </a:r>
                    </a:p>
                  </a:txBody>
                  <a:tcPr marL="4933" marR="4933" marT="4933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Tray, in, out Pack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점검</a:t>
                      </a:r>
                    </a:p>
                  </a:txBody>
                  <a:tcPr marL="4933" marR="4933" marT="4933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조회화면 필요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 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재 의뢰 기능 추가 필요</a:t>
                      </a:r>
                    </a:p>
                  </a:txBody>
                  <a:tcPr marL="4933" marR="4933" marT="4933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전체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재의뢰 대상</a:t>
                      </a:r>
                    </a:p>
                  </a:txBody>
                  <a:tcPr marL="4933" marR="4933" marT="4933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03466461"/>
                  </a:ext>
                </a:extLst>
              </a:tr>
              <a:tr h="24665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933" marR="4933" marT="4933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NITTO OQC</a:t>
                      </a:r>
                    </a:p>
                  </a:txBody>
                  <a:tcPr marL="4933" marR="4933" marT="4933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검사의뢰</a:t>
                      </a:r>
                    </a:p>
                  </a:txBody>
                  <a:tcPr marL="4933" marR="4933" marT="4933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검사의뢰등록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 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결과 입력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(OK, NG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입력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일괄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4933" marR="4933" marT="4933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조회화면 필요</a:t>
                      </a:r>
                    </a:p>
                  </a:txBody>
                  <a:tcPr marL="4933" marR="4933" marT="4933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전체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재의뢰 대상</a:t>
                      </a:r>
                    </a:p>
                  </a:txBody>
                  <a:tcPr marL="4933" marR="4933" marT="4933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5024767"/>
                  </a:ext>
                </a:extLst>
              </a:tr>
              <a:tr h="24665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933" marR="4933" marT="4933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SDV AIQC</a:t>
                      </a:r>
                    </a:p>
                  </a:txBody>
                  <a:tcPr marL="4933" marR="4933" marT="4933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검사의뢰</a:t>
                      </a:r>
                    </a:p>
                  </a:txBody>
                  <a:tcPr marL="4933" marR="4933" marT="4933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검사의뢰등록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 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결과 입력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(OK, NG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입력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일괄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4933" marR="4933" marT="4933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조회화면 필요</a:t>
                      </a:r>
                    </a:p>
                  </a:txBody>
                  <a:tcPr marL="4933" marR="4933" marT="4933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전체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재의뢰 대상</a:t>
                      </a:r>
                    </a:p>
                  </a:txBody>
                  <a:tcPr marL="4933" marR="4933" marT="4933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3805603"/>
                  </a:ext>
                </a:extLst>
              </a:tr>
              <a:tr h="24665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933" marR="4933" marT="4933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재포장 의뢰</a:t>
                      </a:r>
                    </a:p>
                  </a:txBody>
                  <a:tcPr marL="4933" marR="4933" marT="4933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포장재의뢰</a:t>
                      </a:r>
                    </a:p>
                  </a:txBody>
                  <a:tcPr marL="4933" marR="4933" marT="4933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포장재검증의뢰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 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실적관리</a:t>
                      </a:r>
                    </a:p>
                  </a:txBody>
                  <a:tcPr marL="4933" marR="4933" marT="4933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기존 내용 변경 필요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포장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NG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기준 다시 등록</a:t>
                      </a:r>
                    </a:p>
                  </a:txBody>
                  <a:tcPr marL="4933" marR="4933" marT="4933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전체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재의뢰 대상</a:t>
                      </a:r>
                    </a:p>
                  </a:txBody>
                  <a:tcPr marL="4933" marR="4933" marT="4933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7230754"/>
                  </a:ext>
                </a:extLst>
              </a:tr>
              <a:tr h="50317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933" marR="4933" marT="4933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연관프로그램</a:t>
                      </a:r>
                    </a:p>
                  </a:txBody>
                  <a:tcPr marL="4933" marR="4933" marT="4933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인수인계</a:t>
                      </a:r>
                    </a:p>
                  </a:txBody>
                  <a:tcPr marL="4933" marR="4933" marT="4933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인수인계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창고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4933" marR="4933" marT="4933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SDV AIQC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완료기준으로 설정필요 </a:t>
                      </a:r>
                      <a:b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예외 처리사항 고려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고객요청 라벨 변경으로 인한 처리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PASS)</a:t>
                      </a:r>
                      <a:b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933" marR="4933" marT="4933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검사 완료여부 체크 대상설정</a:t>
                      </a:r>
                    </a:p>
                  </a:txBody>
                  <a:tcPr marL="4933" marR="4933" marT="4933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377896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443025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B2CFDA17-68E3-4912-8660-096EABD31F5C}"/>
              </a:ext>
            </a:extLst>
          </p:cNvPr>
          <p:cNvSpPr txBox="1"/>
          <p:nvPr/>
        </p:nvSpPr>
        <p:spPr>
          <a:xfrm>
            <a:off x="163340" y="115363"/>
            <a:ext cx="3626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rgbClr val="002060"/>
                </a:solidFill>
                <a:latin typeface="+mj-ea"/>
                <a:ea typeface="+mj-ea"/>
              </a:rPr>
              <a:t>2</a:t>
            </a:r>
            <a:endParaRPr lang="ko-KR" altLang="en-US" sz="2400" b="1" dirty="0">
              <a:solidFill>
                <a:srgbClr val="002060"/>
              </a:solidFill>
              <a:latin typeface="+mj-ea"/>
              <a:ea typeface="+mj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48DD01D-6C1B-4932-B8AC-35AB91794DD6}"/>
              </a:ext>
            </a:extLst>
          </p:cNvPr>
          <p:cNvSpPr txBox="1"/>
          <p:nvPr/>
        </p:nvSpPr>
        <p:spPr>
          <a:xfrm>
            <a:off x="655542" y="135483"/>
            <a:ext cx="5539517" cy="43088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ko-KR" sz="2200" b="1" dirty="0">
                <a:solidFill>
                  <a:srgbClr val="002060"/>
                </a:solidFill>
                <a:latin typeface="+mj-ea"/>
                <a:ea typeface="+mj-ea"/>
              </a:rPr>
              <a:t>QV OPEN </a:t>
            </a:r>
            <a:r>
              <a:rPr lang="ko-KR" altLang="en-US" sz="2200" b="1" dirty="0">
                <a:solidFill>
                  <a:srgbClr val="002060"/>
                </a:solidFill>
                <a:latin typeface="+mj-ea"/>
                <a:ea typeface="+mj-ea"/>
              </a:rPr>
              <a:t>관련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18B2B4E-976A-40B0-B236-4811FD0B3F51}"/>
              </a:ext>
            </a:extLst>
          </p:cNvPr>
          <p:cNvSpPr txBox="1"/>
          <p:nvPr/>
        </p:nvSpPr>
        <p:spPr>
          <a:xfrm>
            <a:off x="241058" y="6612601"/>
            <a:ext cx="11336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작성자 </a:t>
            </a:r>
            <a:r>
              <a:rPr lang="en-US" altLang="ko-KR" sz="1100" dirty="0"/>
              <a:t>: </a:t>
            </a:r>
            <a:r>
              <a:rPr lang="ko-KR" altLang="en-US" sz="1100" dirty="0" err="1"/>
              <a:t>생산팀</a:t>
            </a:r>
            <a:endParaRPr lang="ko-KR" altLang="en-US" sz="1100" dirty="0"/>
          </a:p>
        </p:txBody>
      </p:sp>
      <p:sp>
        <p:nvSpPr>
          <p:cNvPr id="11" name="직사각형 10"/>
          <p:cNvSpPr/>
          <p:nvPr/>
        </p:nvSpPr>
        <p:spPr>
          <a:xfrm>
            <a:off x="344640" y="596010"/>
            <a:ext cx="2752677" cy="4140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latin typeface="+mj-ea"/>
                <a:ea typeface="+mj-ea"/>
              </a:rPr>
              <a:t>1)</a:t>
            </a:r>
            <a:r>
              <a:rPr lang="ko-KR" altLang="en-US" sz="1600" b="1" dirty="0">
                <a:latin typeface="+mj-ea"/>
                <a:ea typeface="+mj-ea"/>
              </a:rPr>
              <a:t> </a:t>
            </a:r>
            <a:r>
              <a:rPr lang="en-US" altLang="ko-KR" sz="1600" b="1" dirty="0">
                <a:latin typeface="+mj-ea"/>
                <a:ea typeface="+mj-ea"/>
              </a:rPr>
              <a:t>QV</a:t>
            </a:r>
            <a:r>
              <a:rPr lang="ko-KR" altLang="en-US" sz="1600" b="1" dirty="0">
                <a:latin typeface="+mj-ea"/>
                <a:ea typeface="+mj-ea"/>
              </a:rPr>
              <a:t> </a:t>
            </a:r>
            <a:r>
              <a:rPr lang="en-US" altLang="ko-KR" sz="1600" b="1" dirty="0">
                <a:latin typeface="+mj-ea"/>
                <a:ea typeface="+mj-ea"/>
              </a:rPr>
              <a:t>OPEN </a:t>
            </a:r>
            <a:r>
              <a:rPr lang="ko-KR" altLang="en-US" sz="1600" b="1" dirty="0">
                <a:latin typeface="+mj-ea"/>
                <a:ea typeface="+mj-ea"/>
              </a:rPr>
              <a:t>운영 관련내용</a:t>
            </a:r>
            <a:endParaRPr lang="en-US" altLang="ko-KR" sz="1600" b="1" dirty="0">
              <a:latin typeface="+mj-ea"/>
              <a:ea typeface="+mj-ea"/>
            </a:endParaRPr>
          </a:p>
        </p:txBody>
      </p:sp>
      <p:sp>
        <p:nvSpPr>
          <p:cNvPr id="3" name="슬라이드 번호 개체 틀 3">
            <a:extLst>
              <a:ext uri="{FF2B5EF4-FFF2-40B4-BE49-F238E27FC236}">
                <a16:creationId xmlns:a16="http://schemas.microsoft.com/office/drawing/2014/main" id="{485E6CE4-2721-C4CE-0F76-87AF1FADD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299201" y="6574715"/>
            <a:ext cx="974997" cy="364195"/>
          </a:xfrm>
        </p:spPr>
        <p:txBody>
          <a:bodyPr/>
          <a:lstStyle/>
          <a:p>
            <a:r>
              <a:rPr lang="en-US" dirty="0"/>
              <a:t>2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3DF0E18-016C-F1EC-0B11-EC55ED757B41}"/>
              </a:ext>
            </a:extLst>
          </p:cNvPr>
          <p:cNvSpPr/>
          <p:nvPr/>
        </p:nvSpPr>
        <p:spPr>
          <a:xfrm>
            <a:off x="163339" y="4762255"/>
            <a:ext cx="5622164" cy="1216743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b="1" dirty="0">
                <a:latin typeface="+mj-ea"/>
                <a:ea typeface="+mj-ea"/>
              </a:rPr>
              <a:t>※</a:t>
            </a:r>
            <a:r>
              <a:rPr lang="ko-KR" altLang="en-US" sz="1000" b="1" dirty="0">
                <a:latin typeface="+mj-ea"/>
                <a:ea typeface="+mj-ea"/>
              </a:rPr>
              <a:t> 참고사항</a:t>
            </a:r>
            <a:endParaRPr lang="en-US" altLang="ko-KR" sz="1000" b="1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>
                <a:latin typeface="+mj-ea"/>
                <a:ea typeface="+mj-ea"/>
              </a:rPr>
              <a:t> </a:t>
            </a:r>
            <a:r>
              <a:rPr lang="en-US" altLang="ko-KR" sz="1000" dirty="0">
                <a:latin typeface="+mj-ea"/>
                <a:ea typeface="+mj-ea"/>
              </a:rPr>
              <a:t>.- </a:t>
            </a:r>
            <a:r>
              <a:rPr lang="ko-KR" altLang="en-US" sz="1000" dirty="0">
                <a:latin typeface="+mj-ea"/>
                <a:ea typeface="+mj-ea"/>
              </a:rPr>
              <a:t>인력 변경으로 인한 일부 기간 인수인계 작업 진행 예정</a:t>
            </a:r>
            <a:endParaRPr lang="en-US" altLang="ko-KR" sz="1000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+mj-ea"/>
                <a:ea typeface="+mj-ea"/>
              </a:rPr>
              <a:t> </a:t>
            </a:r>
            <a:r>
              <a:rPr lang="en-US" altLang="ko-KR" sz="10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en-US" altLang="ko-KR" sz="10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- </a:t>
            </a:r>
            <a:r>
              <a:rPr lang="ko-KR" altLang="en-US" sz="10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일부 단독 운영일자 변경진행 </a:t>
            </a:r>
            <a:r>
              <a:rPr lang="en-US" altLang="ko-KR" sz="10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10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프로그램 일부 오류로 인한 문제 수정 작업 중</a:t>
            </a:r>
            <a:endParaRPr lang="ko-KR" altLang="en-US" sz="1000" dirty="0">
              <a:effectLst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+mj-ea"/>
                <a:ea typeface="+mj-ea"/>
              </a:rPr>
              <a:t> .- </a:t>
            </a:r>
            <a:r>
              <a:rPr lang="ko-KR" altLang="en-US" sz="1000" dirty="0">
                <a:latin typeface="+mj-ea"/>
                <a:ea typeface="+mj-ea"/>
              </a:rPr>
              <a:t>고객 추가 라벨 변경 요청 사항</a:t>
            </a:r>
            <a:r>
              <a:rPr lang="en-US" altLang="ko-KR" sz="1000" dirty="0">
                <a:latin typeface="+mj-ea"/>
                <a:ea typeface="+mj-ea"/>
              </a:rPr>
              <a:t> </a:t>
            </a:r>
            <a:r>
              <a:rPr lang="ko-KR" altLang="en-US" sz="1000" dirty="0">
                <a:latin typeface="+mj-ea"/>
                <a:ea typeface="+mj-ea"/>
              </a:rPr>
              <a:t>변경 진행 중</a:t>
            </a:r>
            <a:endParaRPr lang="en-US" altLang="ko-KR" sz="1000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+mj-ea"/>
              </a:rPr>
              <a:t> -. </a:t>
            </a:r>
            <a:r>
              <a:rPr lang="ko-KR" altLang="en-US" sz="1000" dirty="0">
                <a:latin typeface="+mj-ea"/>
              </a:rPr>
              <a:t>일부분 시스템 불안정한 부분으로 인해 일부 품목 적용 지연</a:t>
            </a:r>
            <a:endParaRPr lang="en-US" altLang="ko-KR" sz="1000" dirty="0">
              <a:latin typeface="+mj-ea"/>
              <a:ea typeface="+mj-ea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A59B8626-2C73-F5A1-34C6-3253E91FA6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370785"/>
              </p:ext>
            </p:extLst>
          </p:nvPr>
        </p:nvGraphicFramePr>
        <p:xfrm>
          <a:off x="163339" y="1010034"/>
          <a:ext cx="11963150" cy="3647424"/>
        </p:xfrm>
        <a:graphic>
          <a:graphicData uri="http://schemas.openxmlformats.org/drawingml/2006/table">
            <a:tbl>
              <a:tblPr/>
              <a:tblGrid>
                <a:gridCol w="771816">
                  <a:extLst>
                    <a:ext uri="{9D8B030D-6E8A-4147-A177-3AD203B41FA5}">
                      <a16:colId xmlns:a16="http://schemas.microsoft.com/office/drawing/2014/main" val="2336977249"/>
                    </a:ext>
                  </a:extLst>
                </a:gridCol>
                <a:gridCol w="771816">
                  <a:extLst>
                    <a:ext uri="{9D8B030D-6E8A-4147-A177-3AD203B41FA5}">
                      <a16:colId xmlns:a16="http://schemas.microsoft.com/office/drawing/2014/main" val="3896362957"/>
                    </a:ext>
                  </a:extLst>
                </a:gridCol>
                <a:gridCol w="680245">
                  <a:extLst>
                    <a:ext uri="{9D8B030D-6E8A-4147-A177-3AD203B41FA5}">
                      <a16:colId xmlns:a16="http://schemas.microsoft.com/office/drawing/2014/main" val="3124169088"/>
                    </a:ext>
                  </a:extLst>
                </a:gridCol>
                <a:gridCol w="680245">
                  <a:extLst>
                    <a:ext uri="{9D8B030D-6E8A-4147-A177-3AD203B41FA5}">
                      <a16:colId xmlns:a16="http://schemas.microsoft.com/office/drawing/2014/main" val="3703602113"/>
                    </a:ext>
                  </a:extLst>
                </a:gridCol>
                <a:gridCol w="680245">
                  <a:extLst>
                    <a:ext uri="{9D8B030D-6E8A-4147-A177-3AD203B41FA5}">
                      <a16:colId xmlns:a16="http://schemas.microsoft.com/office/drawing/2014/main" val="650479186"/>
                    </a:ext>
                  </a:extLst>
                </a:gridCol>
                <a:gridCol w="680245">
                  <a:extLst>
                    <a:ext uri="{9D8B030D-6E8A-4147-A177-3AD203B41FA5}">
                      <a16:colId xmlns:a16="http://schemas.microsoft.com/office/drawing/2014/main" val="113357566"/>
                    </a:ext>
                  </a:extLst>
                </a:gridCol>
                <a:gridCol w="680245">
                  <a:extLst>
                    <a:ext uri="{9D8B030D-6E8A-4147-A177-3AD203B41FA5}">
                      <a16:colId xmlns:a16="http://schemas.microsoft.com/office/drawing/2014/main" val="1995824583"/>
                    </a:ext>
                  </a:extLst>
                </a:gridCol>
                <a:gridCol w="680245">
                  <a:extLst>
                    <a:ext uri="{9D8B030D-6E8A-4147-A177-3AD203B41FA5}">
                      <a16:colId xmlns:a16="http://schemas.microsoft.com/office/drawing/2014/main" val="2101823236"/>
                    </a:ext>
                  </a:extLst>
                </a:gridCol>
                <a:gridCol w="680245">
                  <a:extLst>
                    <a:ext uri="{9D8B030D-6E8A-4147-A177-3AD203B41FA5}">
                      <a16:colId xmlns:a16="http://schemas.microsoft.com/office/drawing/2014/main" val="3879400958"/>
                    </a:ext>
                  </a:extLst>
                </a:gridCol>
                <a:gridCol w="680245">
                  <a:extLst>
                    <a:ext uri="{9D8B030D-6E8A-4147-A177-3AD203B41FA5}">
                      <a16:colId xmlns:a16="http://schemas.microsoft.com/office/drawing/2014/main" val="596823367"/>
                    </a:ext>
                  </a:extLst>
                </a:gridCol>
                <a:gridCol w="680245">
                  <a:extLst>
                    <a:ext uri="{9D8B030D-6E8A-4147-A177-3AD203B41FA5}">
                      <a16:colId xmlns:a16="http://schemas.microsoft.com/office/drawing/2014/main" val="1475427047"/>
                    </a:ext>
                  </a:extLst>
                </a:gridCol>
                <a:gridCol w="680245">
                  <a:extLst>
                    <a:ext uri="{9D8B030D-6E8A-4147-A177-3AD203B41FA5}">
                      <a16:colId xmlns:a16="http://schemas.microsoft.com/office/drawing/2014/main" val="3777501821"/>
                    </a:ext>
                  </a:extLst>
                </a:gridCol>
                <a:gridCol w="680245">
                  <a:extLst>
                    <a:ext uri="{9D8B030D-6E8A-4147-A177-3AD203B41FA5}">
                      <a16:colId xmlns:a16="http://schemas.microsoft.com/office/drawing/2014/main" val="3802932438"/>
                    </a:ext>
                  </a:extLst>
                </a:gridCol>
                <a:gridCol w="2936823">
                  <a:extLst>
                    <a:ext uri="{9D8B030D-6E8A-4147-A177-3AD203B41FA5}">
                      <a16:colId xmlns:a16="http://schemas.microsoft.com/office/drawing/2014/main" val="863794644"/>
                    </a:ext>
                  </a:extLst>
                </a:gridCol>
              </a:tblGrid>
              <a:tr h="27129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품목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채번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BOM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라우팅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금형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영업</a:t>
                      </a:r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PO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자재</a:t>
                      </a:r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PO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생산</a:t>
                      </a:r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PO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생산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품질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라벨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출하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596062"/>
                  </a:ext>
                </a:extLst>
              </a:tr>
              <a:tr h="422016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OCA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시스템구축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○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○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○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○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○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▲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○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○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○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○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○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4038308"/>
                  </a:ext>
                </a:extLst>
              </a:tr>
              <a:tr h="42201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실적입력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○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○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○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○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○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○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○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○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○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○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○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개선 작업 및 추가 개발요청 사항 반연 예정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4197169"/>
                  </a:ext>
                </a:extLst>
              </a:tr>
              <a:tr h="422016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PL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시스템구축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○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○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○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○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▲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○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○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○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○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○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357111"/>
                  </a:ext>
                </a:extLst>
              </a:tr>
              <a:tr h="42201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실적입력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○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○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○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○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○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○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○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○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○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▲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개선 작업 및 추가 개발요청 사항 반연 예정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9078049"/>
                  </a:ext>
                </a:extLst>
              </a:tr>
              <a:tr h="422016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TAPE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시스템구축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○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○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○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○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▲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○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○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○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○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○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4841563"/>
                  </a:ext>
                </a:extLst>
              </a:tr>
              <a:tr h="42201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실적입력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○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○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○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○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○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○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○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○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○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▲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DOW FIIM </a:t>
                      </a: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부터 진행 중 </a:t>
                      </a:r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 </a:t>
                      </a: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필름 실적 등록 진행 중 </a:t>
                      </a:r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금주출하처리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4720816"/>
                  </a:ext>
                </a:extLst>
              </a:tr>
              <a:tr h="422016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선합지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시스템구축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○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○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○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○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▲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○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○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▲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○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▲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이상유무 확인 진행 중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26923743"/>
                  </a:ext>
                </a:extLst>
              </a:tr>
              <a:tr h="42201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실적입력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○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○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○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○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○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○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○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○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○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▲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일부 문제로 인해 개선 작업 이 후 작업 진행 </a:t>
                      </a: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에정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6714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602834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B2CFDA17-68E3-4912-8660-096EABD31F5C}"/>
              </a:ext>
            </a:extLst>
          </p:cNvPr>
          <p:cNvSpPr txBox="1"/>
          <p:nvPr/>
        </p:nvSpPr>
        <p:spPr>
          <a:xfrm>
            <a:off x="181900" y="115363"/>
            <a:ext cx="3626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rgbClr val="002060"/>
                </a:solidFill>
                <a:latin typeface="+mj-ea"/>
                <a:ea typeface="+mj-ea"/>
              </a:rPr>
              <a:t>3</a:t>
            </a:r>
            <a:endParaRPr lang="ko-KR" altLang="en-US" sz="2400" b="1" dirty="0">
              <a:solidFill>
                <a:srgbClr val="002060"/>
              </a:solidFill>
              <a:latin typeface="+mj-ea"/>
              <a:ea typeface="+mj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48DD01D-6C1B-4932-B8AC-35AB91794DD6}"/>
              </a:ext>
            </a:extLst>
          </p:cNvPr>
          <p:cNvSpPr txBox="1"/>
          <p:nvPr/>
        </p:nvSpPr>
        <p:spPr>
          <a:xfrm>
            <a:off x="633345" y="115363"/>
            <a:ext cx="5539517" cy="43088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ko-KR" altLang="en-US" sz="2200" b="1" dirty="0">
                <a:solidFill>
                  <a:srgbClr val="002060"/>
                </a:solidFill>
                <a:latin typeface="+mj-ea"/>
                <a:ea typeface="+mj-ea"/>
              </a:rPr>
              <a:t>전환 </a:t>
            </a:r>
            <a:r>
              <a:rPr lang="en-US" altLang="ko-KR" sz="2200" b="1" dirty="0">
                <a:solidFill>
                  <a:srgbClr val="002060"/>
                </a:solidFill>
                <a:latin typeface="+mj-ea"/>
                <a:ea typeface="+mj-ea"/>
              </a:rPr>
              <a:t>OPEN</a:t>
            </a:r>
            <a:r>
              <a:rPr lang="ko-KR" altLang="en-US" sz="2200" b="1" dirty="0">
                <a:solidFill>
                  <a:srgbClr val="002060"/>
                </a:solidFill>
                <a:latin typeface="+mj-ea"/>
                <a:ea typeface="+mj-ea"/>
              </a:rPr>
              <a:t>운영</a:t>
            </a:r>
            <a:r>
              <a:rPr lang="en-US" altLang="ko-KR" sz="2200" b="1" dirty="0">
                <a:solidFill>
                  <a:srgbClr val="002060"/>
                </a:solidFill>
                <a:latin typeface="+mj-ea"/>
                <a:ea typeface="+mj-ea"/>
              </a:rPr>
              <a:t> </a:t>
            </a:r>
            <a:r>
              <a:rPr lang="ko-KR" altLang="en-US" sz="2200" b="1" dirty="0">
                <a:solidFill>
                  <a:srgbClr val="002060"/>
                </a:solidFill>
                <a:latin typeface="+mj-ea"/>
                <a:ea typeface="+mj-ea"/>
              </a:rPr>
              <a:t>관련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18B2B4E-976A-40B0-B236-4811FD0B3F51}"/>
              </a:ext>
            </a:extLst>
          </p:cNvPr>
          <p:cNvSpPr txBox="1"/>
          <p:nvPr/>
        </p:nvSpPr>
        <p:spPr>
          <a:xfrm>
            <a:off x="241058" y="6612601"/>
            <a:ext cx="11336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작성자 </a:t>
            </a:r>
            <a:r>
              <a:rPr lang="en-US" altLang="ko-KR" sz="1100" dirty="0"/>
              <a:t>: </a:t>
            </a:r>
            <a:r>
              <a:rPr lang="ko-KR" altLang="en-US" sz="1100" dirty="0" err="1"/>
              <a:t>생산팀</a:t>
            </a:r>
            <a:endParaRPr lang="ko-KR" altLang="en-US" sz="1100" dirty="0"/>
          </a:p>
        </p:txBody>
      </p:sp>
      <p:sp>
        <p:nvSpPr>
          <p:cNvPr id="11" name="직사각형 10"/>
          <p:cNvSpPr/>
          <p:nvPr/>
        </p:nvSpPr>
        <p:spPr>
          <a:xfrm>
            <a:off x="344640" y="596010"/>
            <a:ext cx="4297971" cy="4140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latin typeface="+mj-ea"/>
                <a:ea typeface="+mj-ea"/>
              </a:rPr>
              <a:t>1) </a:t>
            </a:r>
            <a:r>
              <a:rPr lang="ko-KR" altLang="en-US" sz="1600" b="1" dirty="0">
                <a:latin typeface="+mj-ea"/>
                <a:ea typeface="+mj-ea"/>
              </a:rPr>
              <a:t>전수 신규 전환 전환운영을 위한 업무내용</a:t>
            </a:r>
            <a:endParaRPr lang="en-US" altLang="ko-KR" sz="1600" b="1" dirty="0">
              <a:latin typeface="+mj-ea"/>
              <a:ea typeface="+mj-ea"/>
            </a:endParaRPr>
          </a:p>
        </p:txBody>
      </p:sp>
      <p:sp>
        <p:nvSpPr>
          <p:cNvPr id="3" name="슬라이드 번호 개체 틀 3">
            <a:extLst>
              <a:ext uri="{FF2B5EF4-FFF2-40B4-BE49-F238E27FC236}">
                <a16:creationId xmlns:a16="http://schemas.microsoft.com/office/drawing/2014/main" id="{485E6CE4-2721-C4CE-0F76-87AF1FADD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299201" y="6574715"/>
            <a:ext cx="974997" cy="364195"/>
          </a:xfrm>
        </p:spPr>
        <p:txBody>
          <a:bodyPr/>
          <a:lstStyle/>
          <a:p>
            <a:r>
              <a:rPr lang="en-US" dirty="0"/>
              <a:t>3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D5D4FCD-8C45-1A9A-E715-A39DF15E1875}"/>
              </a:ext>
            </a:extLst>
          </p:cNvPr>
          <p:cNvSpPr/>
          <p:nvPr/>
        </p:nvSpPr>
        <p:spPr>
          <a:xfrm>
            <a:off x="89338" y="5452964"/>
            <a:ext cx="4465570" cy="755079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>
                <a:latin typeface="+mj-ea"/>
                <a:ea typeface="+mj-ea"/>
              </a:rPr>
              <a:t>.- </a:t>
            </a:r>
            <a:r>
              <a:rPr lang="ko-KR" altLang="en-US" sz="1000" dirty="0">
                <a:latin typeface="+mj-ea"/>
                <a:ea typeface="+mj-ea"/>
              </a:rPr>
              <a:t>전산 전환 운영을 위한 사전 준비사항 검토</a:t>
            </a:r>
            <a:endParaRPr lang="en-US" altLang="ko-KR" sz="1000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+mj-ea"/>
                <a:ea typeface="+mj-ea"/>
              </a:rPr>
              <a:t>.- </a:t>
            </a:r>
            <a:r>
              <a:rPr lang="ko-KR" altLang="en-US" sz="1000" dirty="0">
                <a:latin typeface="+mj-ea"/>
                <a:ea typeface="+mj-ea"/>
              </a:rPr>
              <a:t>전산 전체 전환에 따른 오류 발생시 긴급대응 예정</a:t>
            </a:r>
            <a:endParaRPr lang="en-US" altLang="ko-KR" sz="1000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+mj-ea"/>
                <a:ea typeface="+mj-ea"/>
              </a:rPr>
              <a:t>.- </a:t>
            </a:r>
            <a:r>
              <a:rPr lang="ko-KR" altLang="en-US" sz="1000" dirty="0">
                <a:latin typeface="+mj-ea"/>
                <a:ea typeface="+mj-ea"/>
              </a:rPr>
              <a:t>기존 </a:t>
            </a:r>
            <a:r>
              <a:rPr lang="en-US" altLang="ko-KR" sz="1000" dirty="0">
                <a:latin typeface="+mj-ea"/>
                <a:ea typeface="+mj-ea"/>
              </a:rPr>
              <a:t>YP </a:t>
            </a:r>
            <a:r>
              <a:rPr lang="ko-KR" altLang="en-US" sz="1000" dirty="0">
                <a:latin typeface="+mj-ea"/>
                <a:ea typeface="+mj-ea"/>
              </a:rPr>
              <a:t>기존재고 </a:t>
            </a:r>
            <a:r>
              <a:rPr lang="en-US" altLang="ko-KR" sz="1000" dirty="0">
                <a:latin typeface="+mj-ea"/>
                <a:ea typeface="+mj-ea"/>
              </a:rPr>
              <a:t>2</a:t>
            </a:r>
            <a:r>
              <a:rPr lang="ko-KR" altLang="en-US" sz="1000" dirty="0">
                <a:latin typeface="+mj-ea"/>
                <a:ea typeface="+mj-ea"/>
              </a:rPr>
              <a:t>월 반영 예정이었던 사항으로 내용 논의 필요 </a:t>
            </a:r>
            <a:r>
              <a:rPr lang="en-US" altLang="ko-KR" sz="1000" dirty="0">
                <a:latin typeface="+mj-ea"/>
                <a:ea typeface="+mj-ea"/>
              </a:rPr>
              <a:t> 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466DC984-1D3F-ACBC-9F18-36547CAC0A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5025641"/>
              </p:ext>
            </p:extLst>
          </p:nvPr>
        </p:nvGraphicFramePr>
        <p:xfrm>
          <a:off x="89338" y="1010034"/>
          <a:ext cx="11968774" cy="4349244"/>
        </p:xfrm>
        <a:graphic>
          <a:graphicData uri="http://schemas.openxmlformats.org/drawingml/2006/table">
            <a:tbl>
              <a:tblPr/>
              <a:tblGrid>
                <a:gridCol w="346498">
                  <a:extLst>
                    <a:ext uri="{9D8B030D-6E8A-4147-A177-3AD203B41FA5}">
                      <a16:colId xmlns:a16="http://schemas.microsoft.com/office/drawing/2014/main" val="603141491"/>
                    </a:ext>
                  </a:extLst>
                </a:gridCol>
                <a:gridCol w="316194">
                  <a:extLst>
                    <a:ext uri="{9D8B030D-6E8A-4147-A177-3AD203B41FA5}">
                      <a16:colId xmlns:a16="http://schemas.microsoft.com/office/drawing/2014/main" val="2061721400"/>
                    </a:ext>
                  </a:extLst>
                </a:gridCol>
                <a:gridCol w="546931">
                  <a:extLst>
                    <a:ext uri="{9D8B030D-6E8A-4147-A177-3AD203B41FA5}">
                      <a16:colId xmlns:a16="http://schemas.microsoft.com/office/drawing/2014/main" val="1103909829"/>
                    </a:ext>
                  </a:extLst>
                </a:gridCol>
                <a:gridCol w="905854">
                  <a:extLst>
                    <a:ext uri="{9D8B030D-6E8A-4147-A177-3AD203B41FA5}">
                      <a16:colId xmlns:a16="http://schemas.microsoft.com/office/drawing/2014/main" val="3562612305"/>
                    </a:ext>
                  </a:extLst>
                </a:gridCol>
                <a:gridCol w="1613811">
                  <a:extLst>
                    <a:ext uri="{9D8B030D-6E8A-4147-A177-3AD203B41FA5}">
                      <a16:colId xmlns:a16="http://schemas.microsoft.com/office/drawing/2014/main" val="1591661239"/>
                    </a:ext>
                  </a:extLst>
                </a:gridCol>
                <a:gridCol w="661359">
                  <a:extLst>
                    <a:ext uri="{9D8B030D-6E8A-4147-A177-3AD203B41FA5}">
                      <a16:colId xmlns:a16="http://schemas.microsoft.com/office/drawing/2014/main" val="860345599"/>
                    </a:ext>
                  </a:extLst>
                </a:gridCol>
                <a:gridCol w="432587">
                  <a:extLst>
                    <a:ext uri="{9D8B030D-6E8A-4147-A177-3AD203B41FA5}">
                      <a16:colId xmlns:a16="http://schemas.microsoft.com/office/drawing/2014/main" val="3698995483"/>
                    </a:ext>
                  </a:extLst>
                </a:gridCol>
                <a:gridCol w="357277">
                  <a:extLst>
                    <a:ext uri="{9D8B030D-6E8A-4147-A177-3AD203B41FA5}">
                      <a16:colId xmlns:a16="http://schemas.microsoft.com/office/drawing/2014/main" val="2871427274"/>
                    </a:ext>
                  </a:extLst>
                </a:gridCol>
                <a:gridCol w="357277">
                  <a:extLst>
                    <a:ext uri="{9D8B030D-6E8A-4147-A177-3AD203B41FA5}">
                      <a16:colId xmlns:a16="http://schemas.microsoft.com/office/drawing/2014/main" val="592174038"/>
                    </a:ext>
                  </a:extLst>
                </a:gridCol>
                <a:gridCol w="357277">
                  <a:extLst>
                    <a:ext uri="{9D8B030D-6E8A-4147-A177-3AD203B41FA5}">
                      <a16:colId xmlns:a16="http://schemas.microsoft.com/office/drawing/2014/main" val="3842819509"/>
                    </a:ext>
                  </a:extLst>
                </a:gridCol>
                <a:gridCol w="357277">
                  <a:extLst>
                    <a:ext uri="{9D8B030D-6E8A-4147-A177-3AD203B41FA5}">
                      <a16:colId xmlns:a16="http://schemas.microsoft.com/office/drawing/2014/main" val="2789231286"/>
                    </a:ext>
                  </a:extLst>
                </a:gridCol>
                <a:gridCol w="357277">
                  <a:extLst>
                    <a:ext uri="{9D8B030D-6E8A-4147-A177-3AD203B41FA5}">
                      <a16:colId xmlns:a16="http://schemas.microsoft.com/office/drawing/2014/main" val="2228431044"/>
                    </a:ext>
                  </a:extLst>
                </a:gridCol>
                <a:gridCol w="357277">
                  <a:extLst>
                    <a:ext uri="{9D8B030D-6E8A-4147-A177-3AD203B41FA5}">
                      <a16:colId xmlns:a16="http://schemas.microsoft.com/office/drawing/2014/main" val="1269125143"/>
                    </a:ext>
                  </a:extLst>
                </a:gridCol>
                <a:gridCol w="357277">
                  <a:extLst>
                    <a:ext uri="{9D8B030D-6E8A-4147-A177-3AD203B41FA5}">
                      <a16:colId xmlns:a16="http://schemas.microsoft.com/office/drawing/2014/main" val="3809694316"/>
                    </a:ext>
                  </a:extLst>
                </a:gridCol>
                <a:gridCol w="357277">
                  <a:extLst>
                    <a:ext uri="{9D8B030D-6E8A-4147-A177-3AD203B41FA5}">
                      <a16:colId xmlns:a16="http://schemas.microsoft.com/office/drawing/2014/main" val="31734201"/>
                    </a:ext>
                  </a:extLst>
                </a:gridCol>
                <a:gridCol w="357277">
                  <a:extLst>
                    <a:ext uri="{9D8B030D-6E8A-4147-A177-3AD203B41FA5}">
                      <a16:colId xmlns:a16="http://schemas.microsoft.com/office/drawing/2014/main" val="3909571704"/>
                    </a:ext>
                  </a:extLst>
                </a:gridCol>
                <a:gridCol w="357277">
                  <a:extLst>
                    <a:ext uri="{9D8B030D-6E8A-4147-A177-3AD203B41FA5}">
                      <a16:colId xmlns:a16="http://schemas.microsoft.com/office/drawing/2014/main" val="3839588332"/>
                    </a:ext>
                  </a:extLst>
                </a:gridCol>
                <a:gridCol w="357277">
                  <a:extLst>
                    <a:ext uri="{9D8B030D-6E8A-4147-A177-3AD203B41FA5}">
                      <a16:colId xmlns:a16="http://schemas.microsoft.com/office/drawing/2014/main" val="631171298"/>
                    </a:ext>
                  </a:extLst>
                </a:gridCol>
                <a:gridCol w="357277">
                  <a:extLst>
                    <a:ext uri="{9D8B030D-6E8A-4147-A177-3AD203B41FA5}">
                      <a16:colId xmlns:a16="http://schemas.microsoft.com/office/drawing/2014/main" val="480531913"/>
                    </a:ext>
                  </a:extLst>
                </a:gridCol>
                <a:gridCol w="357277">
                  <a:extLst>
                    <a:ext uri="{9D8B030D-6E8A-4147-A177-3AD203B41FA5}">
                      <a16:colId xmlns:a16="http://schemas.microsoft.com/office/drawing/2014/main" val="1350612330"/>
                    </a:ext>
                  </a:extLst>
                </a:gridCol>
                <a:gridCol w="357277">
                  <a:extLst>
                    <a:ext uri="{9D8B030D-6E8A-4147-A177-3AD203B41FA5}">
                      <a16:colId xmlns:a16="http://schemas.microsoft.com/office/drawing/2014/main" val="2393848277"/>
                    </a:ext>
                  </a:extLst>
                </a:gridCol>
                <a:gridCol w="357277">
                  <a:extLst>
                    <a:ext uri="{9D8B030D-6E8A-4147-A177-3AD203B41FA5}">
                      <a16:colId xmlns:a16="http://schemas.microsoft.com/office/drawing/2014/main" val="125638582"/>
                    </a:ext>
                  </a:extLst>
                </a:gridCol>
                <a:gridCol w="357277">
                  <a:extLst>
                    <a:ext uri="{9D8B030D-6E8A-4147-A177-3AD203B41FA5}">
                      <a16:colId xmlns:a16="http://schemas.microsoft.com/office/drawing/2014/main" val="3689277699"/>
                    </a:ext>
                  </a:extLst>
                </a:gridCol>
                <a:gridCol w="357277">
                  <a:extLst>
                    <a:ext uri="{9D8B030D-6E8A-4147-A177-3AD203B41FA5}">
                      <a16:colId xmlns:a16="http://schemas.microsoft.com/office/drawing/2014/main" val="1232042175"/>
                    </a:ext>
                  </a:extLst>
                </a:gridCol>
                <a:gridCol w="357277">
                  <a:extLst>
                    <a:ext uri="{9D8B030D-6E8A-4147-A177-3AD203B41FA5}">
                      <a16:colId xmlns:a16="http://schemas.microsoft.com/office/drawing/2014/main" val="307295135"/>
                    </a:ext>
                  </a:extLst>
                </a:gridCol>
                <a:gridCol w="357277">
                  <a:extLst>
                    <a:ext uri="{9D8B030D-6E8A-4147-A177-3AD203B41FA5}">
                      <a16:colId xmlns:a16="http://schemas.microsoft.com/office/drawing/2014/main" val="3176167077"/>
                    </a:ext>
                  </a:extLst>
                </a:gridCol>
                <a:gridCol w="357277">
                  <a:extLst>
                    <a:ext uri="{9D8B030D-6E8A-4147-A177-3AD203B41FA5}">
                      <a16:colId xmlns:a16="http://schemas.microsoft.com/office/drawing/2014/main" val="2564554089"/>
                    </a:ext>
                  </a:extLst>
                </a:gridCol>
              </a:tblGrid>
              <a:tr h="31418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NO.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제품군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내용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완료</a:t>
                      </a:r>
                      <a:b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예정일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완료일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01/16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01/17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01/18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01/19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01/20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01/21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01/22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01/23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01/24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01/25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01/26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01/27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01/28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01/29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01/30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01/31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02/01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02/02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02/03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02/04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8243291"/>
                  </a:ext>
                </a:extLst>
              </a:tr>
              <a:tr h="53952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전체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공용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전체전환운영</a:t>
                      </a:r>
                      <a:br>
                        <a:rPr lang="ko-KR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준비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전환 대비 문제점 추가 파악진행</a:t>
                      </a:r>
                      <a:b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(LABEL ,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거래처 정보 </a:t>
                      </a: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누락등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확인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</a:t>
                      </a:r>
                      <a:r>
                        <a:rPr lang="ko-KR" alt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 </a:t>
                      </a:r>
                      <a:r>
                        <a:rPr lang="en-US" altLang="ko-KR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</a:t>
                      </a:r>
                      <a:r>
                        <a:rPr lang="ko-KR" alt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전환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86749396"/>
                  </a:ext>
                </a:extLst>
              </a:tr>
              <a:tr h="40085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전체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공용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전체전환운영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전체 신규 전산 전환 운영일자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r>
                        <a:rPr lang="en-US" altLang="ko-KR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</a:t>
                      </a:r>
                      <a:r>
                        <a:rPr lang="ko-KR" alt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 </a:t>
                      </a:r>
                      <a:r>
                        <a:rPr lang="en-US" altLang="ko-KR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r>
                        <a:rPr lang="ko-KR" alt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전환</a:t>
                      </a:r>
                      <a:br>
                        <a:rPr lang="ko-KR" alt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r>
                        <a:rPr lang="en-US" altLang="ko-KR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</a:t>
                      </a:r>
                      <a:r>
                        <a:rPr lang="ko-KR" alt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 </a:t>
                      </a:r>
                      <a:r>
                        <a:rPr lang="en-US" altLang="ko-KR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완료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4959669"/>
                  </a:ext>
                </a:extLst>
              </a:tr>
              <a:tr h="40464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전체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공용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이전 전산단독</a:t>
                      </a:r>
                      <a:br>
                        <a:rPr lang="ko-KR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재고 반영 작업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전환 범위 산정</a:t>
                      </a:r>
                      <a:b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재고조사 이후 변환 갈이 여부결정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1/20~1/24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8623814"/>
                  </a:ext>
                </a:extLst>
              </a:tr>
              <a:tr h="40085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전체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공용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주재원 교육진행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차 교육진행 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 </a:t>
                      </a: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추가부분은별도지행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</a:t>
                      </a:r>
                      <a:r>
                        <a:rPr lang="ko-KR" alt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 </a:t>
                      </a:r>
                      <a:r>
                        <a:rPr lang="en-US" altLang="ko-KR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</a:t>
                      </a:r>
                      <a:r>
                        <a:rPr lang="ko-KR" alt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YP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QV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YP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91488268"/>
                  </a:ext>
                </a:extLst>
              </a:tr>
              <a:tr h="40085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전체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공용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전산 시험 진행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</a:t>
                      </a:r>
                      <a:r>
                        <a:rPr lang="ko-KR" alt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 </a:t>
                      </a:r>
                      <a:r>
                        <a:rPr lang="en-US" altLang="ko-KR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</a:t>
                      </a:r>
                      <a:r>
                        <a:rPr lang="ko-KR" alt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</a:t>
                      </a:r>
                      <a:endParaRPr lang="en-US" altLang="ko-KR" sz="7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fontAlgn="ctr"/>
                      <a:r>
                        <a:rPr lang="en-US" altLang="ko-KR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PM: 14:00</a:t>
                      </a:r>
                    </a:p>
                    <a:p>
                      <a:pPr algn="ctr" fontAlgn="ctr"/>
                      <a:r>
                        <a:rPr lang="ko-KR" alt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동시시험진행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68792306"/>
                  </a:ext>
                </a:extLst>
              </a:tr>
              <a:tr h="40464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QV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PWA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전산전환운영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재포장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리웤제품에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대한 </a:t>
                      </a:r>
                      <a:b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프로그램수정 후 전환 운영진행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</a:t>
                      </a:r>
                      <a:r>
                        <a:rPr lang="ko-KR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 </a:t>
                      </a:r>
                      <a:r>
                        <a:rPr lang="en-US" altLang="ko-KR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r>
                        <a:rPr lang="ko-KR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6266990"/>
                  </a:ext>
                </a:extLst>
              </a:tr>
              <a:tr h="40464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전체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생산</a:t>
                      </a:r>
                      <a:r>
                        <a:rPr lang="en-US" altLang="ko-KR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영업</a:t>
                      </a:r>
                      <a:br>
                        <a:rPr lang="ko-KR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구매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판매</a:t>
                      </a:r>
                      <a:r>
                        <a:rPr lang="en-US" altLang="ko-KR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생산계획 작성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각 기능별 교육진행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시뮬레이션운영</a:t>
                      </a:r>
                      <a:b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및 문제점 개선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02</a:t>
                      </a:r>
                      <a:r>
                        <a:rPr lang="ko-KR" alt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 </a:t>
                      </a:r>
                      <a:r>
                        <a:rPr lang="en-US" altLang="ko-KR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</a:t>
                      </a:r>
                      <a:r>
                        <a:rPr lang="ko-KR" alt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07066989"/>
                  </a:ext>
                </a:extLst>
              </a:tr>
              <a:tr h="53952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QV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재고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실사 이전 교육진행</a:t>
                      </a:r>
                      <a:br>
                        <a:rPr lang="ko-KR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재고실사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재고실사 사전 교육 및 통보</a:t>
                      </a:r>
                      <a:b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협의 사전 정리 부분 체크진행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02</a:t>
                      </a:r>
                      <a:r>
                        <a:rPr lang="ko-KR" alt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 </a:t>
                      </a:r>
                      <a:r>
                        <a:rPr lang="en-US" altLang="ko-KR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</a:t>
                      </a:r>
                      <a:r>
                        <a:rPr lang="ko-KR" alt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34560908"/>
                  </a:ext>
                </a:extLst>
              </a:tr>
              <a:tr h="53952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YP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재고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실사 이전 교육진행</a:t>
                      </a:r>
                      <a:br>
                        <a:rPr lang="ko-KR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재고실사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재고실사 사전 교육 및 통보</a:t>
                      </a:r>
                      <a:b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협의 사전 정리 부분 체크진행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02</a:t>
                      </a:r>
                      <a:r>
                        <a:rPr lang="ko-KR" alt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 </a:t>
                      </a:r>
                      <a:r>
                        <a:rPr lang="en-US" altLang="ko-KR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</a:t>
                      </a:r>
                      <a:r>
                        <a:rPr lang="ko-KR" alt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88881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367427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B2CFDA17-68E3-4912-8660-096EABD31F5C}"/>
              </a:ext>
            </a:extLst>
          </p:cNvPr>
          <p:cNvSpPr txBox="1"/>
          <p:nvPr/>
        </p:nvSpPr>
        <p:spPr>
          <a:xfrm>
            <a:off x="181900" y="115363"/>
            <a:ext cx="3626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rgbClr val="002060"/>
                </a:solidFill>
                <a:latin typeface="+mj-ea"/>
                <a:ea typeface="+mj-ea"/>
              </a:rPr>
              <a:t>3</a:t>
            </a:r>
            <a:endParaRPr lang="ko-KR" altLang="en-US" sz="2400" b="1" dirty="0">
              <a:solidFill>
                <a:srgbClr val="002060"/>
              </a:solidFill>
              <a:latin typeface="+mj-ea"/>
              <a:ea typeface="+mj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48DD01D-6C1B-4932-B8AC-35AB91794DD6}"/>
              </a:ext>
            </a:extLst>
          </p:cNvPr>
          <p:cNvSpPr txBox="1"/>
          <p:nvPr/>
        </p:nvSpPr>
        <p:spPr>
          <a:xfrm>
            <a:off x="633345" y="115363"/>
            <a:ext cx="5539517" cy="43088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ko-KR" altLang="en-US" sz="2200" b="1" dirty="0">
                <a:solidFill>
                  <a:srgbClr val="002060"/>
                </a:solidFill>
                <a:latin typeface="+mj-ea"/>
                <a:ea typeface="+mj-ea"/>
              </a:rPr>
              <a:t>전환 </a:t>
            </a:r>
            <a:r>
              <a:rPr lang="en-US" altLang="ko-KR" sz="2200" b="1" dirty="0">
                <a:solidFill>
                  <a:srgbClr val="002060"/>
                </a:solidFill>
                <a:latin typeface="+mj-ea"/>
                <a:ea typeface="+mj-ea"/>
              </a:rPr>
              <a:t>OPEN</a:t>
            </a:r>
            <a:r>
              <a:rPr lang="ko-KR" altLang="en-US" sz="2200" b="1" dirty="0">
                <a:solidFill>
                  <a:srgbClr val="002060"/>
                </a:solidFill>
                <a:latin typeface="+mj-ea"/>
                <a:ea typeface="+mj-ea"/>
              </a:rPr>
              <a:t>운영</a:t>
            </a:r>
            <a:r>
              <a:rPr lang="en-US" altLang="ko-KR" sz="2200" b="1" dirty="0">
                <a:solidFill>
                  <a:srgbClr val="002060"/>
                </a:solidFill>
                <a:latin typeface="+mj-ea"/>
                <a:ea typeface="+mj-ea"/>
              </a:rPr>
              <a:t> </a:t>
            </a:r>
            <a:r>
              <a:rPr lang="ko-KR" altLang="en-US" sz="2200" b="1" dirty="0">
                <a:solidFill>
                  <a:srgbClr val="002060"/>
                </a:solidFill>
                <a:latin typeface="+mj-ea"/>
                <a:ea typeface="+mj-ea"/>
              </a:rPr>
              <a:t>관련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18B2B4E-976A-40B0-B236-4811FD0B3F51}"/>
              </a:ext>
            </a:extLst>
          </p:cNvPr>
          <p:cNvSpPr txBox="1"/>
          <p:nvPr/>
        </p:nvSpPr>
        <p:spPr>
          <a:xfrm>
            <a:off x="241058" y="6612601"/>
            <a:ext cx="11336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작성자 </a:t>
            </a:r>
            <a:r>
              <a:rPr lang="en-US" altLang="ko-KR" sz="1100" dirty="0"/>
              <a:t>: </a:t>
            </a:r>
            <a:r>
              <a:rPr lang="ko-KR" altLang="en-US" sz="1100" dirty="0" err="1"/>
              <a:t>생산팀</a:t>
            </a:r>
            <a:endParaRPr lang="ko-KR" altLang="en-US" sz="1100" dirty="0"/>
          </a:p>
        </p:txBody>
      </p:sp>
      <p:sp>
        <p:nvSpPr>
          <p:cNvPr id="11" name="직사각형 10"/>
          <p:cNvSpPr/>
          <p:nvPr/>
        </p:nvSpPr>
        <p:spPr>
          <a:xfrm>
            <a:off x="344640" y="596010"/>
            <a:ext cx="5676554" cy="4140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latin typeface="+mj-ea"/>
                <a:ea typeface="+mj-ea"/>
              </a:rPr>
              <a:t>1) </a:t>
            </a:r>
            <a:r>
              <a:rPr lang="ko-KR" altLang="en-US" sz="1600" b="1" dirty="0">
                <a:latin typeface="+mj-ea"/>
                <a:ea typeface="+mj-ea"/>
              </a:rPr>
              <a:t>전수 신규 전환 전환운영을 위한 업무내용</a:t>
            </a:r>
            <a:r>
              <a:rPr lang="en-US" altLang="ko-KR" sz="1600" b="1" dirty="0">
                <a:latin typeface="+mj-ea"/>
                <a:ea typeface="+mj-ea"/>
              </a:rPr>
              <a:t>(</a:t>
            </a:r>
            <a:r>
              <a:rPr lang="ko-KR" altLang="en-US" sz="1600" b="1" dirty="0">
                <a:latin typeface="+mj-ea"/>
                <a:ea typeface="+mj-ea"/>
              </a:rPr>
              <a:t>전체전환관련</a:t>
            </a:r>
            <a:r>
              <a:rPr lang="en-US" altLang="ko-KR" sz="1600" b="1" dirty="0">
                <a:latin typeface="+mj-ea"/>
                <a:ea typeface="+mj-ea"/>
              </a:rPr>
              <a:t>)</a:t>
            </a:r>
          </a:p>
        </p:txBody>
      </p:sp>
      <p:sp>
        <p:nvSpPr>
          <p:cNvPr id="3" name="슬라이드 번호 개체 틀 3">
            <a:extLst>
              <a:ext uri="{FF2B5EF4-FFF2-40B4-BE49-F238E27FC236}">
                <a16:creationId xmlns:a16="http://schemas.microsoft.com/office/drawing/2014/main" id="{485E6CE4-2721-C4CE-0F76-87AF1FADD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299201" y="6574715"/>
            <a:ext cx="974997" cy="364195"/>
          </a:xfrm>
        </p:spPr>
        <p:txBody>
          <a:bodyPr/>
          <a:lstStyle/>
          <a:p>
            <a:r>
              <a:rPr lang="en-US" dirty="0"/>
              <a:t>3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D48169FE-0A9A-ED75-D2EA-D0F1EBDC4F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928490"/>
              </p:ext>
            </p:extLst>
          </p:nvPr>
        </p:nvGraphicFramePr>
        <p:xfrm>
          <a:off x="181900" y="1291235"/>
          <a:ext cx="11816386" cy="976854"/>
        </p:xfrm>
        <a:graphic>
          <a:graphicData uri="http://schemas.openxmlformats.org/drawingml/2006/table">
            <a:tbl>
              <a:tblPr/>
              <a:tblGrid>
                <a:gridCol w="356486">
                  <a:extLst>
                    <a:ext uri="{9D8B030D-6E8A-4147-A177-3AD203B41FA5}">
                      <a16:colId xmlns:a16="http://schemas.microsoft.com/office/drawing/2014/main" val="3436437366"/>
                    </a:ext>
                  </a:extLst>
                </a:gridCol>
                <a:gridCol w="529839">
                  <a:extLst>
                    <a:ext uri="{9D8B030D-6E8A-4147-A177-3AD203B41FA5}">
                      <a16:colId xmlns:a16="http://schemas.microsoft.com/office/drawing/2014/main" val="2885763890"/>
                    </a:ext>
                  </a:extLst>
                </a:gridCol>
                <a:gridCol w="512748">
                  <a:extLst>
                    <a:ext uri="{9D8B030D-6E8A-4147-A177-3AD203B41FA5}">
                      <a16:colId xmlns:a16="http://schemas.microsoft.com/office/drawing/2014/main" val="35474128"/>
                    </a:ext>
                  </a:extLst>
                </a:gridCol>
                <a:gridCol w="769121">
                  <a:extLst>
                    <a:ext uri="{9D8B030D-6E8A-4147-A177-3AD203B41FA5}">
                      <a16:colId xmlns:a16="http://schemas.microsoft.com/office/drawing/2014/main" val="2132577603"/>
                    </a:ext>
                  </a:extLst>
                </a:gridCol>
                <a:gridCol w="1512606">
                  <a:extLst>
                    <a:ext uri="{9D8B030D-6E8A-4147-A177-3AD203B41FA5}">
                      <a16:colId xmlns:a16="http://schemas.microsoft.com/office/drawing/2014/main" val="3576405866"/>
                    </a:ext>
                  </a:extLst>
                </a:gridCol>
                <a:gridCol w="541560">
                  <a:extLst>
                    <a:ext uri="{9D8B030D-6E8A-4147-A177-3AD203B41FA5}">
                      <a16:colId xmlns:a16="http://schemas.microsoft.com/office/drawing/2014/main" val="1396451868"/>
                    </a:ext>
                  </a:extLst>
                </a:gridCol>
                <a:gridCol w="539466">
                  <a:extLst>
                    <a:ext uri="{9D8B030D-6E8A-4147-A177-3AD203B41FA5}">
                      <a16:colId xmlns:a16="http://schemas.microsoft.com/office/drawing/2014/main" val="2844560432"/>
                    </a:ext>
                  </a:extLst>
                </a:gridCol>
                <a:gridCol w="352728">
                  <a:extLst>
                    <a:ext uri="{9D8B030D-6E8A-4147-A177-3AD203B41FA5}">
                      <a16:colId xmlns:a16="http://schemas.microsoft.com/office/drawing/2014/main" val="4283211192"/>
                    </a:ext>
                  </a:extLst>
                </a:gridCol>
                <a:gridCol w="352728">
                  <a:extLst>
                    <a:ext uri="{9D8B030D-6E8A-4147-A177-3AD203B41FA5}">
                      <a16:colId xmlns:a16="http://schemas.microsoft.com/office/drawing/2014/main" val="3124273494"/>
                    </a:ext>
                  </a:extLst>
                </a:gridCol>
                <a:gridCol w="352728">
                  <a:extLst>
                    <a:ext uri="{9D8B030D-6E8A-4147-A177-3AD203B41FA5}">
                      <a16:colId xmlns:a16="http://schemas.microsoft.com/office/drawing/2014/main" val="1592631486"/>
                    </a:ext>
                  </a:extLst>
                </a:gridCol>
                <a:gridCol w="352728">
                  <a:extLst>
                    <a:ext uri="{9D8B030D-6E8A-4147-A177-3AD203B41FA5}">
                      <a16:colId xmlns:a16="http://schemas.microsoft.com/office/drawing/2014/main" val="2667613625"/>
                    </a:ext>
                  </a:extLst>
                </a:gridCol>
                <a:gridCol w="352728">
                  <a:extLst>
                    <a:ext uri="{9D8B030D-6E8A-4147-A177-3AD203B41FA5}">
                      <a16:colId xmlns:a16="http://schemas.microsoft.com/office/drawing/2014/main" val="1465562345"/>
                    </a:ext>
                  </a:extLst>
                </a:gridCol>
                <a:gridCol w="352728">
                  <a:extLst>
                    <a:ext uri="{9D8B030D-6E8A-4147-A177-3AD203B41FA5}">
                      <a16:colId xmlns:a16="http://schemas.microsoft.com/office/drawing/2014/main" val="1209840942"/>
                    </a:ext>
                  </a:extLst>
                </a:gridCol>
                <a:gridCol w="352728">
                  <a:extLst>
                    <a:ext uri="{9D8B030D-6E8A-4147-A177-3AD203B41FA5}">
                      <a16:colId xmlns:a16="http://schemas.microsoft.com/office/drawing/2014/main" val="1528867057"/>
                    </a:ext>
                  </a:extLst>
                </a:gridCol>
                <a:gridCol w="352728">
                  <a:extLst>
                    <a:ext uri="{9D8B030D-6E8A-4147-A177-3AD203B41FA5}">
                      <a16:colId xmlns:a16="http://schemas.microsoft.com/office/drawing/2014/main" val="3111318917"/>
                    </a:ext>
                  </a:extLst>
                </a:gridCol>
                <a:gridCol w="352728">
                  <a:extLst>
                    <a:ext uri="{9D8B030D-6E8A-4147-A177-3AD203B41FA5}">
                      <a16:colId xmlns:a16="http://schemas.microsoft.com/office/drawing/2014/main" val="3794272611"/>
                    </a:ext>
                  </a:extLst>
                </a:gridCol>
                <a:gridCol w="352728">
                  <a:extLst>
                    <a:ext uri="{9D8B030D-6E8A-4147-A177-3AD203B41FA5}">
                      <a16:colId xmlns:a16="http://schemas.microsoft.com/office/drawing/2014/main" val="2556922952"/>
                    </a:ext>
                  </a:extLst>
                </a:gridCol>
                <a:gridCol w="352728">
                  <a:extLst>
                    <a:ext uri="{9D8B030D-6E8A-4147-A177-3AD203B41FA5}">
                      <a16:colId xmlns:a16="http://schemas.microsoft.com/office/drawing/2014/main" val="812530649"/>
                    </a:ext>
                  </a:extLst>
                </a:gridCol>
                <a:gridCol w="352728">
                  <a:extLst>
                    <a:ext uri="{9D8B030D-6E8A-4147-A177-3AD203B41FA5}">
                      <a16:colId xmlns:a16="http://schemas.microsoft.com/office/drawing/2014/main" val="3711242139"/>
                    </a:ext>
                  </a:extLst>
                </a:gridCol>
                <a:gridCol w="352728">
                  <a:extLst>
                    <a:ext uri="{9D8B030D-6E8A-4147-A177-3AD203B41FA5}">
                      <a16:colId xmlns:a16="http://schemas.microsoft.com/office/drawing/2014/main" val="2643489262"/>
                    </a:ext>
                  </a:extLst>
                </a:gridCol>
                <a:gridCol w="352728">
                  <a:extLst>
                    <a:ext uri="{9D8B030D-6E8A-4147-A177-3AD203B41FA5}">
                      <a16:colId xmlns:a16="http://schemas.microsoft.com/office/drawing/2014/main" val="322984243"/>
                    </a:ext>
                  </a:extLst>
                </a:gridCol>
                <a:gridCol w="352728">
                  <a:extLst>
                    <a:ext uri="{9D8B030D-6E8A-4147-A177-3AD203B41FA5}">
                      <a16:colId xmlns:a16="http://schemas.microsoft.com/office/drawing/2014/main" val="3263867299"/>
                    </a:ext>
                  </a:extLst>
                </a:gridCol>
                <a:gridCol w="352728">
                  <a:extLst>
                    <a:ext uri="{9D8B030D-6E8A-4147-A177-3AD203B41FA5}">
                      <a16:colId xmlns:a16="http://schemas.microsoft.com/office/drawing/2014/main" val="611422019"/>
                    </a:ext>
                  </a:extLst>
                </a:gridCol>
                <a:gridCol w="352728">
                  <a:extLst>
                    <a:ext uri="{9D8B030D-6E8A-4147-A177-3AD203B41FA5}">
                      <a16:colId xmlns:a16="http://schemas.microsoft.com/office/drawing/2014/main" val="2531464668"/>
                    </a:ext>
                  </a:extLst>
                </a:gridCol>
                <a:gridCol w="352728">
                  <a:extLst>
                    <a:ext uri="{9D8B030D-6E8A-4147-A177-3AD203B41FA5}">
                      <a16:colId xmlns:a16="http://schemas.microsoft.com/office/drawing/2014/main" val="1748420003"/>
                    </a:ext>
                  </a:extLst>
                </a:gridCol>
                <a:gridCol w="352728">
                  <a:extLst>
                    <a:ext uri="{9D8B030D-6E8A-4147-A177-3AD203B41FA5}">
                      <a16:colId xmlns:a16="http://schemas.microsoft.com/office/drawing/2014/main" val="655743889"/>
                    </a:ext>
                  </a:extLst>
                </a:gridCol>
                <a:gridCol w="352728">
                  <a:extLst>
                    <a:ext uri="{9D8B030D-6E8A-4147-A177-3AD203B41FA5}">
                      <a16:colId xmlns:a16="http://schemas.microsoft.com/office/drawing/2014/main" val="588886370"/>
                    </a:ext>
                  </a:extLst>
                </a:gridCol>
              </a:tblGrid>
              <a:tr h="24849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NO.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제품군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내용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1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완료</a:t>
                      </a:r>
                      <a:br>
                        <a:rPr lang="ko-KR" altLang="en-US" sz="600" b="1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600" b="1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예정일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완료일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01/16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01/17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01/18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01/19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01/20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1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01/21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01/22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01/23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01/24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01/25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01/26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01/27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1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01/28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01/29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01/30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01/31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02/01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02/02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02/03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1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02/04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4871070"/>
                  </a:ext>
                </a:extLst>
              </a:tr>
              <a:tr h="41130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전체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공용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전체전환운영</a:t>
                      </a:r>
                      <a:br>
                        <a:rPr lang="ko-KR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준비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전환 대비 문제점 추가 파악진행</a:t>
                      </a:r>
                      <a:b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(LABEL , 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거래처 정보 누락등 확인</a:t>
                      </a:r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</a:t>
                      </a:r>
                      <a:r>
                        <a:rPr lang="ko-KR" altLang="en-US" sz="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 </a:t>
                      </a:r>
                      <a:r>
                        <a:rPr lang="en-US" altLang="ko-KR" sz="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</a:t>
                      </a:r>
                      <a:r>
                        <a:rPr lang="ko-KR" altLang="en-US" sz="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전환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19696280"/>
                  </a:ext>
                </a:extLst>
              </a:tr>
              <a:tr h="31704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전체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공용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전체전환운영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전체 신규 전산 전환 운영일자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r>
                        <a:rPr lang="en-US" altLang="ko-KR" sz="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</a:t>
                      </a:r>
                      <a:r>
                        <a:rPr lang="ko-KR" altLang="en-US" sz="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 </a:t>
                      </a:r>
                      <a:r>
                        <a:rPr lang="en-US" altLang="ko-KR" sz="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r>
                        <a:rPr lang="ko-KR" altLang="en-US" sz="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전환</a:t>
                      </a:r>
                      <a:br>
                        <a:rPr lang="ko-KR" altLang="en-US" sz="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r>
                        <a:rPr lang="en-US" altLang="ko-KR" sz="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</a:t>
                      </a:r>
                      <a:r>
                        <a:rPr lang="ko-KR" altLang="en-US" sz="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 </a:t>
                      </a:r>
                      <a:r>
                        <a:rPr lang="en-US" altLang="ko-KR" sz="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완료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8400960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724A5EDD-A3D1-9C6D-ACA5-E8186E89AF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6132749"/>
              </p:ext>
            </p:extLst>
          </p:nvPr>
        </p:nvGraphicFramePr>
        <p:xfrm>
          <a:off x="181900" y="2558994"/>
          <a:ext cx="7632696" cy="1448986"/>
        </p:xfrm>
        <a:graphic>
          <a:graphicData uri="http://schemas.openxmlformats.org/drawingml/2006/table">
            <a:tbl>
              <a:tblPr/>
              <a:tblGrid>
                <a:gridCol w="952942">
                  <a:extLst>
                    <a:ext uri="{9D8B030D-6E8A-4147-A177-3AD203B41FA5}">
                      <a16:colId xmlns:a16="http://schemas.microsoft.com/office/drawing/2014/main" val="1720698441"/>
                    </a:ext>
                  </a:extLst>
                </a:gridCol>
                <a:gridCol w="1621834">
                  <a:extLst>
                    <a:ext uri="{9D8B030D-6E8A-4147-A177-3AD203B41FA5}">
                      <a16:colId xmlns:a16="http://schemas.microsoft.com/office/drawing/2014/main" val="653644204"/>
                    </a:ext>
                  </a:extLst>
                </a:gridCol>
                <a:gridCol w="1896720">
                  <a:extLst>
                    <a:ext uri="{9D8B030D-6E8A-4147-A177-3AD203B41FA5}">
                      <a16:colId xmlns:a16="http://schemas.microsoft.com/office/drawing/2014/main" val="2697525728"/>
                    </a:ext>
                  </a:extLst>
                </a:gridCol>
                <a:gridCol w="3161200">
                  <a:extLst>
                    <a:ext uri="{9D8B030D-6E8A-4147-A177-3AD203B41FA5}">
                      <a16:colId xmlns:a16="http://schemas.microsoft.com/office/drawing/2014/main" val="4082928625"/>
                    </a:ext>
                  </a:extLst>
                </a:gridCol>
              </a:tblGrid>
              <a:tr h="20699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NO.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부서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내용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비고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613002"/>
                  </a:ext>
                </a:extLst>
              </a:tr>
              <a:tr h="2069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생산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개발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영업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 등록 제품코드 확인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.-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재고 보유 모델 중 미등록 대한 확인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9500605"/>
                  </a:ext>
                </a:extLst>
              </a:tr>
              <a:tr h="2069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구매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추가 필요자재 코드등록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.-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추가등록 제품코드에 따른 자재 코드 등록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6604405"/>
                  </a:ext>
                </a:extLst>
              </a:tr>
              <a:tr h="2069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개발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BOM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등록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.-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추가등록 제품코드에 따른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bom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등록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12645708"/>
                  </a:ext>
                </a:extLst>
              </a:tr>
              <a:tr h="2069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생산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라우팅등록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.-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추가등록 제품코드에 따른 라우팅등록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0616187"/>
                  </a:ext>
                </a:extLst>
              </a:tr>
              <a:tr h="2069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IT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전산 반영 필요재고 반영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.-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추가 재고조사를 통한 미 반영 재고 작업 중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377827"/>
                  </a:ext>
                </a:extLst>
              </a:tr>
              <a:tr h="2069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공통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전환 시 문제점 확인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.-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전환 작업 전 사전 문제점 체크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7158306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5E2844B8-7444-B82E-DF64-FDBF804F89D1}"/>
              </a:ext>
            </a:extLst>
          </p:cNvPr>
          <p:cNvSpPr/>
          <p:nvPr/>
        </p:nvSpPr>
        <p:spPr>
          <a:xfrm>
            <a:off x="344640" y="942173"/>
            <a:ext cx="1005403" cy="3135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b="1" dirty="0">
                <a:latin typeface="+mj-ea"/>
                <a:ea typeface="+mj-ea"/>
              </a:rPr>
              <a:t>   - </a:t>
            </a:r>
            <a:r>
              <a:rPr lang="ko-KR" altLang="en-US" sz="1100" b="1" dirty="0">
                <a:latin typeface="+mj-ea"/>
                <a:ea typeface="+mj-ea"/>
              </a:rPr>
              <a:t>전환일정</a:t>
            </a:r>
            <a:endParaRPr lang="en-US" altLang="ko-KR" sz="1100" b="1" dirty="0">
              <a:latin typeface="+mj-ea"/>
              <a:ea typeface="+mj-ea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204B6C4-F908-C2C4-A35C-B9315C31CA45}"/>
              </a:ext>
            </a:extLst>
          </p:cNvPr>
          <p:cNvSpPr/>
          <p:nvPr/>
        </p:nvSpPr>
        <p:spPr>
          <a:xfrm>
            <a:off x="344640" y="2268534"/>
            <a:ext cx="1669047" cy="3135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b="1" dirty="0">
                <a:latin typeface="+mj-ea"/>
                <a:ea typeface="+mj-ea"/>
              </a:rPr>
              <a:t>   - </a:t>
            </a:r>
            <a:r>
              <a:rPr lang="ko-KR" altLang="en-US" sz="1100" b="1" dirty="0">
                <a:latin typeface="+mj-ea"/>
                <a:ea typeface="+mj-ea"/>
              </a:rPr>
              <a:t>전환관련</a:t>
            </a:r>
            <a:r>
              <a:rPr lang="en-US" altLang="ko-KR" sz="1100" b="1" dirty="0">
                <a:latin typeface="+mj-ea"/>
                <a:ea typeface="+mj-ea"/>
              </a:rPr>
              <a:t> </a:t>
            </a:r>
            <a:r>
              <a:rPr lang="ko-KR" altLang="en-US" sz="1100" b="1" dirty="0">
                <a:latin typeface="+mj-ea"/>
                <a:ea typeface="+mj-ea"/>
              </a:rPr>
              <a:t>준비 업무</a:t>
            </a:r>
            <a:endParaRPr lang="en-US" altLang="ko-KR" sz="1100" b="1" dirty="0">
              <a:latin typeface="+mj-ea"/>
              <a:ea typeface="+mj-ea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571D5CE-BD8C-86DC-3492-2EA3413EA962}"/>
              </a:ext>
            </a:extLst>
          </p:cNvPr>
          <p:cNvSpPr/>
          <p:nvPr/>
        </p:nvSpPr>
        <p:spPr>
          <a:xfrm>
            <a:off x="344640" y="3968246"/>
            <a:ext cx="1055097" cy="3135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b="1" dirty="0">
                <a:latin typeface="+mj-ea"/>
                <a:ea typeface="+mj-ea"/>
              </a:rPr>
              <a:t>   - </a:t>
            </a:r>
            <a:r>
              <a:rPr lang="ko-KR" altLang="en-US" sz="1100" b="1" dirty="0">
                <a:latin typeface="+mj-ea"/>
                <a:ea typeface="+mj-ea"/>
              </a:rPr>
              <a:t>전환 항목</a:t>
            </a:r>
            <a:endParaRPr lang="en-US" altLang="ko-KR" sz="1100" b="1" dirty="0">
              <a:latin typeface="+mj-ea"/>
              <a:ea typeface="+mj-ea"/>
            </a:endParaRP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1ADAEAB9-27DF-8B42-DBD0-91EE0DDEC2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6712182"/>
              </p:ext>
            </p:extLst>
          </p:nvPr>
        </p:nvGraphicFramePr>
        <p:xfrm>
          <a:off x="181900" y="4281793"/>
          <a:ext cx="7632696" cy="2245355"/>
        </p:xfrm>
        <a:graphic>
          <a:graphicData uri="http://schemas.openxmlformats.org/drawingml/2006/table">
            <a:tbl>
              <a:tblPr/>
              <a:tblGrid>
                <a:gridCol w="752342">
                  <a:extLst>
                    <a:ext uri="{9D8B030D-6E8A-4147-A177-3AD203B41FA5}">
                      <a16:colId xmlns:a16="http://schemas.microsoft.com/office/drawing/2014/main" val="3728133207"/>
                    </a:ext>
                  </a:extLst>
                </a:gridCol>
                <a:gridCol w="1014351">
                  <a:extLst>
                    <a:ext uri="{9D8B030D-6E8A-4147-A177-3AD203B41FA5}">
                      <a16:colId xmlns:a16="http://schemas.microsoft.com/office/drawing/2014/main" val="2677539786"/>
                    </a:ext>
                  </a:extLst>
                </a:gridCol>
                <a:gridCol w="1244013">
                  <a:extLst>
                    <a:ext uri="{9D8B030D-6E8A-4147-A177-3AD203B41FA5}">
                      <a16:colId xmlns:a16="http://schemas.microsoft.com/office/drawing/2014/main" val="662225120"/>
                    </a:ext>
                  </a:extLst>
                </a:gridCol>
                <a:gridCol w="1081335">
                  <a:extLst>
                    <a:ext uri="{9D8B030D-6E8A-4147-A177-3AD203B41FA5}">
                      <a16:colId xmlns:a16="http://schemas.microsoft.com/office/drawing/2014/main" val="1128276054"/>
                    </a:ext>
                  </a:extLst>
                </a:gridCol>
                <a:gridCol w="3540655">
                  <a:extLst>
                    <a:ext uri="{9D8B030D-6E8A-4147-A177-3AD203B41FA5}">
                      <a16:colId xmlns:a16="http://schemas.microsoft.com/office/drawing/2014/main" val="56775664"/>
                    </a:ext>
                  </a:extLst>
                </a:gridCol>
              </a:tblGrid>
              <a:tr h="2115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NO.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부서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전환항목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ITEM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비고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1728959"/>
                  </a:ext>
                </a:extLst>
              </a:tr>
              <a:tr h="21152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영업팀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수주등록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전체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28302074"/>
                  </a:ext>
                </a:extLst>
              </a:tr>
              <a:tr h="21152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영업팀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출하요청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전체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일부품목은 현 재고 반영작업 중으로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일까지 완료예정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81841183"/>
                  </a:ext>
                </a:extLst>
              </a:tr>
              <a:tr h="21152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영업팀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출하등록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전체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7723736"/>
                  </a:ext>
                </a:extLst>
              </a:tr>
              <a:tr h="21152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구매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발주등록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전체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4670356"/>
                  </a:ext>
                </a:extLst>
              </a:tr>
              <a:tr h="21152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구매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입고등록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전체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현재 기능적 한계 부분 감안요청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93119511"/>
                  </a:ext>
                </a:extLst>
              </a:tr>
              <a:tr h="32257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구매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오더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슬리팅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전체</a:t>
                      </a:r>
                      <a:b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동시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구전산동시사용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LOSS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율로 자료확인을 위함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79979342"/>
                  </a:ext>
                </a:extLst>
              </a:tr>
              <a:tr h="21152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생산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제조오더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전체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5714664"/>
                  </a:ext>
                </a:extLst>
              </a:tr>
              <a:tr h="21152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생산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실적등록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전체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2980018"/>
                  </a:ext>
                </a:extLst>
              </a:tr>
              <a:tr h="21152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품질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실적등록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전체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PWA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문제되는 부분 대응 예정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62509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105196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B2CFDA17-68E3-4912-8660-096EABD31F5C}"/>
              </a:ext>
            </a:extLst>
          </p:cNvPr>
          <p:cNvSpPr txBox="1"/>
          <p:nvPr/>
        </p:nvSpPr>
        <p:spPr>
          <a:xfrm>
            <a:off x="181900" y="115363"/>
            <a:ext cx="3626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rgbClr val="002060"/>
                </a:solidFill>
                <a:latin typeface="+mj-ea"/>
                <a:ea typeface="+mj-ea"/>
              </a:rPr>
              <a:t>3</a:t>
            </a:r>
            <a:endParaRPr lang="ko-KR" altLang="en-US" sz="2400" b="1" dirty="0">
              <a:solidFill>
                <a:srgbClr val="002060"/>
              </a:solidFill>
              <a:latin typeface="+mj-ea"/>
              <a:ea typeface="+mj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48DD01D-6C1B-4932-B8AC-35AB91794DD6}"/>
              </a:ext>
            </a:extLst>
          </p:cNvPr>
          <p:cNvSpPr txBox="1"/>
          <p:nvPr/>
        </p:nvSpPr>
        <p:spPr>
          <a:xfrm>
            <a:off x="633345" y="115363"/>
            <a:ext cx="5539517" cy="43088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ko-KR" altLang="en-US" sz="2200" b="1" dirty="0">
                <a:solidFill>
                  <a:srgbClr val="002060"/>
                </a:solidFill>
                <a:latin typeface="+mj-ea"/>
                <a:ea typeface="+mj-ea"/>
              </a:rPr>
              <a:t>공통 </a:t>
            </a:r>
            <a:r>
              <a:rPr lang="en-US" altLang="ko-KR" sz="2200" b="1" dirty="0">
                <a:solidFill>
                  <a:srgbClr val="002060"/>
                </a:solidFill>
                <a:latin typeface="+mj-ea"/>
                <a:ea typeface="+mj-ea"/>
              </a:rPr>
              <a:t>OPEN</a:t>
            </a:r>
            <a:r>
              <a:rPr lang="ko-KR" altLang="en-US" sz="2200" b="1" dirty="0">
                <a:solidFill>
                  <a:srgbClr val="002060"/>
                </a:solidFill>
                <a:latin typeface="+mj-ea"/>
                <a:ea typeface="+mj-ea"/>
              </a:rPr>
              <a:t>운영</a:t>
            </a:r>
            <a:r>
              <a:rPr lang="en-US" altLang="ko-KR" sz="2200" b="1" dirty="0">
                <a:solidFill>
                  <a:srgbClr val="002060"/>
                </a:solidFill>
                <a:latin typeface="+mj-ea"/>
                <a:ea typeface="+mj-ea"/>
              </a:rPr>
              <a:t> </a:t>
            </a:r>
            <a:r>
              <a:rPr lang="ko-KR" altLang="en-US" sz="2200" b="1" dirty="0">
                <a:solidFill>
                  <a:srgbClr val="002060"/>
                </a:solidFill>
                <a:latin typeface="+mj-ea"/>
                <a:ea typeface="+mj-ea"/>
              </a:rPr>
              <a:t>관련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18B2B4E-976A-40B0-B236-4811FD0B3F51}"/>
              </a:ext>
            </a:extLst>
          </p:cNvPr>
          <p:cNvSpPr txBox="1"/>
          <p:nvPr/>
        </p:nvSpPr>
        <p:spPr>
          <a:xfrm>
            <a:off x="241058" y="6612601"/>
            <a:ext cx="11336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작성자 </a:t>
            </a:r>
            <a:r>
              <a:rPr lang="en-US" altLang="ko-KR" sz="1100" dirty="0"/>
              <a:t>: </a:t>
            </a:r>
            <a:r>
              <a:rPr lang="ko-KR" altLang="en-US" sz="1100" dirty="0" err="1"/>
              <a:t>생산팀</a:t>
            </a:r>
            <a:endParaRPr lang="ko-KR" altLang="en-US" sz="1100" dirty="0"/>
          </a:p>
        </p:txBody>
      </p:sp>
      <p:sp>
        <p:nvSpPr>
          <p:cNvPr id="11" name="직사각형 10"/>
          <p:cNvSpPr/>
          <p:nvPr/>
        </p:nvSpPr>
        <p:spPr>
          <a:xfrm>
            <a:off x="344640" y="596010"/>
            <a:ext cx="4164923" cy="4140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latin typeface="+mj-ea"/>
                <a:ea typeface="+mj-ea"/>
              </a:rPr>
              <a:t>2) </a:t>
            </a:r>
            <a:r>
              <a:rPr lang="ko-KR" altLang="en-US" sz="1600" b="1" dirty="0">
                <a:latin typeface="+mj-ea"/>
                <a:ea typeface="+mj-ea"/>
              </a:rPr>
              <a:t>재고조사를 통한 현장재고 일치화 진행</a:t>
            </a:r>
            <a:r>
              <a:rPr lang="en-US" altLang="ko-KR" sz="1600" b="1" dirty="0">
                <a:latin typeface="+mj-ea"/>
                <a:ea typeface="+mj-ea"/>
              </a:rPr>
              <a:t> </a:t>
            </a:r>
            <a:r>
              <a:rPr lang="ko-KR" altLang="en-US" sz="1600" b="1" dirty="0">
                <a:latin typeface="+mj-ea"/>
                <a:ea typeface="+mj-ea"/>
              </a:rPr>
              <a:t> </a:t>
            </a:r>
            <a:endParaRPr lang="en-US" altLang="ko-KR" sz="1600" b="1" dirty="0">
              <a:latin typeface="+mj-ea"/>
              <a:ea typeface="+mj-ea"/>
            </a:endParaRPr>
          </a:p>
        </p:txBody>
      </p:sp>
      <p:sp>
        <p:nvSpPr>
          <p:cNvPr id="3" name="슬라이드 번호 개체 틀 3">
            <a:extLst>
              <a:ext uri="{FF2B5EF4-FFF2-40B4-BE49-F238E27FC236}">
                <a16:creationId xmlns:a16="http://schemas.microsoft.com/office/drawing/2014/main" id="{485E6CE4-2721-C4CE-0F76-87AF1FADD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299201" y="6574715"/>
            <a:ext cx="974997" cy="364195"/>
          </a:xfrm>
        </p:spPr>
        <p:txBody>
          <a:bodyPr/>
          <a:lstStyle/>
          <a:p>
            <a:r>
              <a:rPr lang="en-US" dirty="0"/>
              <a:t>4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962FBDAD-375C-E76F-F44D-CB0DC091C5C1}"/>
              </a:ext>
            </a:extLst>
          </p:cNvPr>
          <p:cNvGrpSpPr/>
          <p:nvPr/>
        </p:nvGrpSpPr>
        <p:grpSpPr>
          <a:xfrm>
            <a:off x="474490" y="1059794"/>
            <a:ext cx="3177778" cy="477907"/>
            <a:chOff x="425508" y="743305"/>
            <a:chExt cx="2566767" cy="477907"/>
          </a:xfrm>
        </p:grpSpPr>
        <p:sp>
          <p:nvSpPr>
            <p:cNvPr id="15" name="화살표: 갈매기형 수장 14">
              <a:extLst>
                <a:ext uri="{FF2B5EF4-FFF2-40B4-BE49-F238E27FC236}">
                  <a16:creationId xmlns:a16="http://schemas.microsoft.com/office/drawing/2014/main" id="{0F487772-274A-DF50-77AD-2FC45C3CFA35}"/>
                </a:ext>
              </a:extLst>
            </p:cNvPr>
            <p:cNvSpPr/>
            <p:nvPr/>
          </p:nvSpPr>
          <p:spPr>
            <a:xfrm>
              <a:off x="473573" y="743305"/>
              <a:ext cx="940746" cy="477907"/>
            </a:xfrm>
            <a:prstGeom prst="chevron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ko-KR" altLang="en-US" sz="1100">
                <a:solidFill>
                  <a:schemeClr val="tx1"/>
                </a:solidFill>
              </a:endParaRPr>
            </a:p>
          </p:txBody>
        </p:sp>
        <p:sp>
          <p:nvSpPr>
            <p:cNvPr id="16" name="화살표: 갈매기형 수장 15">
              <a:extLst>
                <a:ext uri="{FF2B5EF4-FFF2-40B4-BE49-F238E27FC236}">
                  <a16:creationId xmlns:a16="http://schemas.microsoft.com/office/drawing/2014/main" id="{4FB9D4DD-33D9-F678-BA1D-1A2989906072}"/>
                </a:ext>
              </a:extLst>
            </p:cNvPr>
            <p:cNvSpPr/>
            <p:nvPr/>
          </p:nvSpPr>
          <p:spPr>
            <a:xfrm>
              <a:off x="1251031" y="743305"/>
              <a:ext cx="940746" cy="477907"/>
            </a:xfrm>
            <a:prstGeom prst="chevron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7" name="화살표: 갈매기형 수장 16">
              <a:extLst>
                <a:ext uri="{FF2B5EF4-FFF2-40B4-BE49-F238E27FC236}">
                  <a16:creationId xmlns:a16="http://schemas.microsoft.com/office/drawing/2014/main" id="{DF22C953-D3CA-71EE-69F9-B7B423ABF95E}"/>
                </a:ext>
              </a:extLst>
            </p:cNvPr>
            <p:cNvSpPr/>
            <p:nvPr/>
          </p:nvSpPr>
          <p:spPr>
            <a:xfrm>
              <a:off x="2051529" y="743305"/>
              <a:ext cx="940746" cy="477907"/>
            </a:xfrm>
            <a:prstGeom prst="chevron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ko-KR" altLang="en-US" sz="1100">
                <a:solidFill>
                  <a:schemeClr val="tx1"/>
                </a:solidFill>
              </a:endParaRPr>
            </a:p>
          </p:txBody>
        </p:sp>
        <p:sp>
          <p:nvSpPr>
            <p:cNvPr id="19" name="TextBox 15">
              <a:extLst>
                <a:ext uri="{FF2B5EF4-FFF2-40B4-BE49-F238E27FC236}">
                  <a16:creationId xmlns:a16="http://schemas.microsoft.com/office/drawing/2014/main" id="{8678B53B-B25E-EA44-166F-03A6516E6AEC}"/>
                </a:ext>
              </a:extLst>
            </p:cNvPr>
            <p:cNvSpPr txBox="1"/>
            <p:nvPr/>
          </p:nvSpPr>
          <p:spPr>
            <a:xfrm>
              <a:off x="587079" y="795027"/>
              <a:ext cx="718343" cy="36933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000" b="1" dirty="0">
                  <a:solidFill>
                    <a:schemeClr val="bg1"/>
                  </a:solidFill>
                </a:rPr>
                <a:t>Lot</a:t>
              </a:r>
            </a:p>
            <a:p>
              <a:pPr algn="ctr"/>
              <a:r>
                <a:rPr lang="en-US" altLang="ko-KR" sz="1000" b="1" dirty="0">
                  <a:solidFill>
                    <a:schemeClr val="bg1"/>
                  </a:solidFill>
                </a:rPr>
                <a:t>Card </a:t>
              </a:r>
              <a:r>
                <a:rPr lang="ko-KR" altLang="en-US" sz="1000" b="1" dirty="0">
                  <a:solidFill>
                    <a:schemeClr val="bg1"/>
                  </a:solidFill>
                </a:rPr>
                <a:t>구성</a:t>
              </a:r>
            </a:p>
          </p:txBody>
        </p:sp>
        <p:sp>
          <p:nvSpPr>
            <p:cNvPr id="21" name="TextBox 15">
              <a:extLst>
                <a:ext uri="{FF2B5EF4-FFF2-40B4-BE49-F238E27FC236}">
                  <a16:creationId xmlns:a16="http://schemas.microsoft.com/office/drawing/2014/main" id="{D04FCF32-0C39-A667-CC32-06448165190B}"/>
                </a:ext>
              </a:extLst>
            </p:cNvPr>
            <p:cNvSpPr txBox="1"/>
            <p:nvPr/>
          </p:nvSpPr>
          <p:spPr>
            <a:xfrm>
              <a:off x="1397036" y="779912"/>
              <a:ext cx="698768" cy="36933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000" b="1" dirty="0">
                  <a:solidFill>
                    <a:schemeClr val="bg1"/>
                  </a:solidFill>
                </a:rPr>
                <a:t>계획</a:t>
              </a:r>
              <a:endParaRPr lang="en-US" altLang="ko-KR" sz="1000" b="1" dirty="0">
                <a:solidFill>
                  <a:schemeClr val="bg1"/>
                </a:solidFill>
              </a:endParaRPr>
            </a:p>
            <a:p>
              <a:pPr algn="ctr"/>
              <a:r>
                <a:rPr lang="ko-KR" altLang="en-US" sz="1000" b="1" dirty="0">
                  <a:solidFill>
                    <a:schemeClr val="bg1"/>
                  </a:solidFill>
                </a:rPr>
                <a:t>수립관련</a:t>
              </a:r>
            </a:p>
          </p:txBody>
        </p:sp>
        <p:sp>
          <p:nvSpPr>
            <p:cNvPr id="22" name="TextBox 15">
              <a:extLst>
                <a:ext uri="{FF2B5EF4-FFF2-40B4-BE49-F238E27FC236}">
                  <a16:creationId xmlns:a16="http://schemas.microsoft.com/office/drawing/2014/main" id="{B7469A63-486A-07F5-703D-02FEFB5AB30F}"/>
                </a:ext>
              </a:extLst>
            </p:cNvPr>
            <p:cNvSpPr txBox="1"/>
            <p:nvPr/>
          </p:nvSpPr>
          <p:spPr>
            <a:xfrm>
              <a:off x="2109197" y="809693"/>
              <a:ext cx="833219" cy="271183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000" b="1" dirty="0">
                  <a:solidFill>
                    <a:schemeClr val="bg1"/>
                  </a:solidFill>
                </a:rPr>
                <a:t>오픈기준</a:t>
              </a:r>
              <a:endParaRPr lang="en-US" altLang="ko-KR" sz="1000" b="1" dirty="0">
                <a:solidFill>
                  <a:schemeClr val="bg1"/>
                </a:solidFill>
              </a:endParaRPr>
            </a:p>
            <a:p>
              <a:pPr algn="ctr"/>
              <a:r>
                <a:rPr lang="ko-KR" altLang="en-US" sz="1000" b="1" dirty="0">
                  <a:solidFill>
                    <a:schemeClr val="bg1"/>
                  </a:solidFill>
                </a:rPr>
                <a:t>미비사항 체크</a:t>
              </a:r>
            </a:p>
          </p:txBody>
        </p:sp>
        <p:sp>
          <p:nvSpPr>
            <p:cNvPr id="25" name="화살표: 갈매기형 수장 24">
              <a:extLst>
                <a:ext uri="{FF2B5EF4-FFF2-40B4-BE49-F238E27FC236}">
                  <a16:creationId xmlns:a16="http://schemas.microsoft.com/office/drawing/2014/main" id="{8F273B53-D3C4-5396-65D2-3542D8198490}"/>
                </a:ext>
              </a:extLst>
            </p:cNvPr>
            <p:cNvSpPr/>
            <p:nvPr/>
          </p:nvSpPr>
          <p:spPr>
            <a:xfrm>
              <a:off x="425508" y="743305"/>
              <a:ext cx="940746" cy="477907"/>
            </a:xfrm>
            <a:prstGeom prst="chevron">
              <a:avLst/>
            </a:prstGeom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ko-KR" altLang="en-US" sz="1100">
                <a:solidFill>
                  <a:schemeClr val="tx1"/>
                </a:solidFill>
              </a:endParaRPr>
            </a:p>
          </p:txBody>
        </p:sp>
        <p:sp>
          <p:nvSpPr>
            <p:cNvPr id="26" name="TextBox 15">
              <a:extLst>
                <a:ext uri="{FF2B5EF4-FFF2-40B4-BE49-F238E27FC236}">
                  <a16:creationId xmlns:a16="http://schemas.microsoft.com/office/drawing/2014/main" id="{B7A949F0-CD63-F306-A5A3-A0508F7648CF}"/>
                </a:ext>
              </a:extLst>
            </p:cNvPr>
            <p:cNvSpPr txBox="1"/>
            <p:nvPr/>
          </p:nvSpPr>
          <p:spPr>
            <a:xfrm>
              <a:off x="531276" y="779912"/>
              <a:ext cx="781165" cy="36933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000" b="1" dirty="0">
                  <a:solidFill>
                    <a:schemeClr val="bg1"/>
                  </a:solidFill>
                </a:rPr>
                <a:t>재고조사</a:t>
              </a:r>
              <a:endParaRPr lang="en-US" altLang="ko-KR" sz="1000" b="1" dirty="0">
                <a:solidFill>
                  <a:schemeClr val="bg1"/>
                </a:solidFill>
              </a:endParaRPr>
            </a:p>
            <a:p>
              <a:pPr algn="ctr"/>
              <a:r>
                <a:rPr lang="ko-KR" altLang="en-US" sz="1000" b="1" dirty="0">
                  <a:solidFill>
                    <a:schemeClr val="bg1"/>
                  </a:solidFill>
                </a:rPr>
                <a:t>재고일차화</a:t>
              </a:r>
            </a:p>
            <a:p>
              <a:pPr algn="ctr"/>
              <a:endParaRPr lang="ko-KR" altLang="en-US" sz="1000" b="1" dirty="0">
                <a:solidFill>
                  <a:schemeClr val="bg1"/>
                </a:solidFill>
              </a:endParaRPr>
            </a:p>
          </p:txBody>
        </p:sp>
      </p:grp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C53D049C-D384-F9FC-A0C4-A9F40D5018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2833605"/>
              </p:ext>
            </p:extLst>
          </p:nvPr>
        </p:nvGraphicFramePr>
        <p:xfrm>
          <a:off x="86995" y="1604089"/>
          <a:ext cx="11936928" cy="3460705"/>
        </p:xfrm>
        <a:graphic>
          <a:graphicData uri="http://schemas.openxmlformats.org/drawingml/2006/table">
            <a:tbl>
              <a:tblPr/>
              <a:tblGrid>
                <a:gridCol w="195016">
                  <a:extLst>
                    <a:ext uri="{9D8B030D-6E8A-4147-A177-3AD203B41FA5}">
                      <a16:colId xmlns:a16="http://schemas.microsoft.com/office/drawing/2014/main" val="2379788690"/>
                    </a:ext>
                  </a:extLst>
                </a:gridCol>
                <a:gridCol w="333286">
                  <a:extLst>
                    <a:ext uri="{9D8B030D-6E8A-4147-A177-3AD203B41FA5}">
                      <a16:colId xmlns:a16="http://schemas.microsoft.com/office/drawing/2014/main" val="1477467646"/>
                    </a:ext>
                  </a:extLst>
                </a:gridCol>
                <a:gridCol w="640935">
                  <a:extLst>
                    <a:ext uri="{9D8B030D-6E8A-4147-A177-3AD203B41FA5}">
                      <a16:colId xmlns:a16="http://schemas.microsoft.com/office/drawing/2014/main" val="1046586994"/>
                    </a:ext>
                  </a:extLst>
                </a:gridCol>
                <a:gridCol w="709301">
                  <a:extLst>
                    <a:ext uri="{9D8B030D-6E8A-4147-A177-3AD203B41FA5}">
                      <a16:colId xmlns:a16="http://schemas.microsoft.com/office/drawing/2014/main" val="1747144742"/>
                    </a:ext>
                  </a:extLst>
                </a:gridCol>
                <a:gridCol w="247828">
                  <a:extLst>
                    <a:ext uri="{9D8B030D-6E8A-4147-A177-3AD203B41FA5}">
                      <a16:colId xmlns:a16="http://schemas.microsoft.com/office/drawing/2014/main" val="1718671806"/>
                    </a:ext>
                  </a:extLst>
                </a:gridCol>
                <a:gridCol w="292602">
                  <a:extLst>
                    <a:ext uri="{9D8B030D-6E8A-4147-A177-3AD203B41FA5}">
                      <a16:colId xmlns:a16="http://schemas.microsoft.com/office/drawing/2014/main" val="1891552269"/>
                    </a:ext>
                  </a:extLst>
                </a:gridCol>
                <a:gridCol w="279940">
                  <a:extLst>
                    <a:ext uri="{9D8B030D-6E8A-4147-A177-3AD203B41FA5}">
                      <a16:colId xmlns:a16="http://schemas.microsoft.com/office/drawing/2014/main" val="3904739980"/>
                    </a:ext>
                  </a:extLst>
                </a:gridCol>
                <a:gridCol w="279940">
                  <a:extLst>
                    <a:ext uri="{9D8B030D-6E8A-4147-A177-3AD203B41FA5}">
                      <a16:colId xmlns:a16="http://schemas.microsoft.com/office/drawing/2014/main" val="1816071502"/>
                    </a:ext>
                  </a:extLst>
                </a:gridCol>
                <a:gridCol w="279940">
                  <a:extLst>
                    <a:ext uri="{9D8B030D-6E8A-4147-A177-3AD203B41FA5}">
                      <a16:colId xmlns:a16="http://schemas.microsoft.com/office/drawing/2014/main" val="2461458174"/>
                    </a:ext>
                  </a:extLst>
                </a:gridCol>
                <a:gridCol w="279940">
                  <a:extLst>
                    <a:ext uri="{9D8B030D-6E8A-4147-A177-3AD203B41FA5}">
                      <a16:colId xmlns:a16="http://schemas.microsoft.com/office/drawing/2014/main" val="4124478471"/>
                    </a:ext>
                  </a:extLst>
                </a:gridCol>
                <a:gridCol w="279940">
                  <a:extLst>
                    <a:ext uri="{9D8B030D-6E8A-4147-A177-3AD203B41FA5}">
                      <a16:colId xmlns:a16="http://schemas.microsoft.com/office/drawing/2014/main" val="2054087441"/>
                    </a:ext>
                  </a:extLst>
                </a:gridCol>
                <a:gridCol w="279940">
                  <a:extLst>
                    <a:ext uri="{9D8B030D-6E8A-4147-A177-3AD203B41FA5}">
                      <a16:colId xmlns:a16="http://schemas.microsoft.com/office/drawing/2014/main" val="300231841"/>
                    </a:ext>
                  </a:extLst>
                </a:gridCol>
                <a:gridCol w="279940">
                  <a:extLst>
                    <a:ext uri="{9D8B030D-6E8A-4147-A177-3AD203B41FA5}">
                      <a16:colId xmlns:a16="http://schemas.microsoft.com/office/drawing/2014/main" val="1855557659"/>
                    </a:ext>
                  </a:extLst>
                </a:gridCol>
                <a:gridCol w="279940">
                  <a:extLst>
                    <a:ext uri="{9D8B030D-6E8A-4147-A177-3AD203B41FA5}">
                      <a16:colId xmlns:a16="http://schemas.microsoft.com/office/drawing/2014/main" val="537347952"/>
                    </a:ext>
                  </a:extLst>
                </a:gridCol>
                <a:gridCol w="279940">
                  <a:extLst>
                    <a:ext uri="{9D8B030D-6E8A-4147-A177-3AD203B41FA5}">
                      <a16:colId xmlns:a16="http://schemas.microsoft.com/office/drawing/2014/main" val="2286689725"/>
                    </a:ext>
                  </a:extLst>
                </a:gridCol>
                <a:gridCol w="279940">
                  <a:extLst>
                    <a:ext uri="{9D8B030D-6E8A-4147-A177-3AD203B41FA5}">
                      <a16:colId xmlns:a16="http://schemas.microsoft.com/office/drawing/2014/main" val="11236396"/>
                    </a:ext>
                  </a:extLst>
                </a:gridCol>
                <a:gridCol w="279940">
                  <a:extLst>
                    <a:ext uri="{9D8B030D-6E8A-4147-A177-3AD203B41FA5}">
                      <a16:colId xmlns:a16="http://schemas.microsoft.com/office/drawing/2014/main" val="2964595349"/>
                    </a:ext>
                  </a:extLst>
                </a:gridCol>
                <a:gridCol w="279940">
                  <a:extLst>
                    <a:ext uri="{9D8B030D-6E8A-4147-A177-3AD203B41FA5}">
                      <a16:colId xmlns:a16="http://schemas.microsoft.com/office/drawing/2014/main" val="2244680231"/>
                    </a:ext>
                  </a:extLst>
                </a:gridCol>
                <a:gridCol w="279940">
                  <a:extLst>
                    <a:ext uri="{9D8B030D-6E8A-4147-A177-3AD203B41FA5}">
                      <a16:colId xmlns:a16="http://schemas.microsoft.com/office/drawing/2014/main" val="876674668"/>
                    </a:ext>
                  </a:extLst>
                </a:gridCol>
                <a:gridCol w="279940">
                  <a:extLst>
                    <a:ext uri="{9D8B030D-6E8A-4147-A177-3AD203B41FA5}">
                      <a16:colId xmlns:a16="http://schemas.microsoft.com/office/drawing/2014/main" val="3992408952"/>
                    </a:ext>
                  </a:extLst>
                </a:gridCol>
                <a:gridCol w="279940">
                  <a:extLst>
                    <a:ext uri="{9D8B030D-6E8A-4147-A177-3AD203B41FA5}">
                      <a16:colId xmlns:a16="http://schemas.microsoft.com/office/drawing/2014/main" val="77999057"/>
                    </a:ext>
                  </a:extLst>
                </a:gridCol>
                <a:gridCol w="279940">
                  <a:extLst>
                    <a:ext uri="{9D8B030D-6E8A-4147-A177-3AD203B41FA5}">
                      <a16:colId xmlns:a16="http://schemas.microsoft.com/office/drawing/2014/main" val="1229434549"/>
                    </a:ext>
                  </a:extLst>
                </a:gridCol>
                <a:gridCol w="279940">
                  <a:extLst>
                    <a:ext uri="{9D8B030D-6E8A-4147-A177-3AD203B41FA5}">
                      <a16:colId xmlns:a16="http://schemas.microsoft.com/office/drawing/2014/main" val="2209481085"/>
                    </a:ext>
                  </a:extLst>
                </a:gridCol>
                <a:gridCol w="279940">
                  <a:extLst>
                    <a:ext uri="{9D8B030D-6E8A-4147-A177-3AD203B41FA5}">
                      <a16:colId xmlns:a16="http://schemas.microsoft.com/office/drawing/2014/main" val="2236522605"/>
                    </a:ext>
                  </a:extLst>
                </a:gridCol>
                <a:gridCol w="279940">
                  <a:extLst>
                    <a:ext uri="{9D8B030D-6E8A-4147-A177-3AD203B41FA5}">
                      <a16:colId xmlns:a16="http://schemas.microsoft.com/office/drawing/2014/main" val="2522024536"/>
                    </a:ext>
                  </a:extLst>
                </a:gridCol>
                <a:gridCol w="279940">
                  <a:extLst>
                    <a:ext uri="{9D8B030D-6E8A-4147-A177-3AD203B41FA5}">
                      <a16:colId xmlns:a16="http://schemas.microsoft.com/office/drawing/2014/main" val="785666196"/>
                    </a:ext>
                  </a:extLst>
                </a:gridCol>
                <a:gridCol w="279940">
                  <a:extLst>
                    <a:ext uri="{9D8B030D-6E8A-4147-A177-3AD203B41FA5}">
                      <a16:colId xmlns:a16="http://schemas.microsoft.com/office/drawing/2014/main" val="2440147109"/>
                    </a:ext>
                  </a:extLst>
                </a:gridCol>
                <a:gridCol w="279940">
                  <a:extLst>
                    <a:ext uri="{9D8B030D-6E8A-4147-A177-3AD203B41FA5}">
                      <a16:colId xmlns:a16="http://schemas.microsoft.com/office/drawing/2014/main" val="2794884887"/>
                    </a:ext>
                  </a:extLst>
                </a:gridCol>
                <a:gridCol w="279940">
                  <a:extLst>
                    <a:ext uri="{9D8B030D-6E8A-4147-A177-3AD203B41FA5}">
                      <a16:colId xmlns:a16="http://schemas.microsoft.com/office/drawing/2014/main" val="2355402828"/>
                    </a:ext>
                  </a:extLst>
                </a:gridCol>
                <a:gridCol w="279940">
                  <a:extLst>
                    <a:ext uri="{9D8B030D-6E8A-4147-A177-3AD203B41FA5}">
                      <a16:colId xmlns:a16="http://schemas.microsoft.com/office/drawing/2014/main" val="2418078562"/>
                    </a:ext>
                  </a:extLst>
                </a:gridCol>
                <a:gridCol w="279940">
                  <a:extLst>
                    <a:ext uri="{9D8B030D-6E8A-4147-A177-3AD203B41FA5}">
                      <a16:colId xmlns:a16="http://schemas.microsoft.com/office/drawing/2014/main" val="748301024"/>
                    </a:ext>
                  </a:extLst>
                </a:gridCol>
                <a:gridCol w="279940">
                  <a:extLst>
                    <a:ext uri="{9D8B030D-6E8A-4147-A177-3AD203B41FA5}">
                      <a16:colId xmlns:a16="http://schemas.microsoft.com/office/drawing/2014/main" val="1085971973"/>
                    </a:ext>
                  </a:extLst>
                </a:gridCol>
                <a:gridCol w="279940">
                  <a:extLst>
                    <a:ext uri="{9D8B030D-6E8A-4147-A177-3AD203B41FA5}">
                      <a16:colId xmlns:a16="http://schemas.microsoft.com/office/drawing/2014/main" val="2625192505"/>
                    </a:ext>
                  </a:extLst>
                </a:gridCol>
                <a:gridCol w="279940">
                  <a:extLst>
                    <a:ext uri="{9D8B030D-6E8A-4147-A177-3AD203B41FA5}">
                      <a16:colId xmlns:a16="http://schemas.microsoft.com/office/drawing/2014/main" val="299654448"/>
                    </a:ext>
                  </a:extLst>
                </a:gridCol>
                <a:gridCol w="279940">
                  <a:extLst>
                    <a:ext uri="{9D8B030D-6E8A-4147-A177-3AD203B41FA5}">
                      <a16:colId xmlns:a16="http://schemas.microsoft.com/office/drawing/2014/main" val="305802750"/>
                    </a:ext>
                  </a:extLst>
                </a:gridCol>
                <a:gridCol w="279940">
                  <a:extLst>
                    <a:ext uri="{9D8B030D-6E8A-4147-A177-3AD203B41FA5}">
                      <a16:colId xmlns:a16="http://schemas.microsoft.com/office/drawing/2014/main" val="2117923441"/>
                    </a:ext>
                  </a:extLst>
                </a:gridCol>
                <a:gridCol w="279940">
                  <a:extLst>
                    <a:ext uri="{9D8B030D-6E8A-4147-A177-3AD203B41FA5}">
                      <a16:colId xmlns:a16="http://schemas.microsoft.com/office/drawing/2014/main" val="829069703"/>
                    </a:ext>
                  </a:extLst>
                </a:gridCol>
                <a:gridCol w="279940">
                  <a:extLst>
                    <a:ext uri="{9D8B030D-6E8A-4147-A177-3AD203B41FA5}">
                      <a16:colId xmlns:a16="http://schemas.microsoft.com/office/drawing/2014/main" val="1413503365"/>
                    </a:ext>
                  </a:extLst>
                </a:gridCol>
                <a:gridCol w="279940">
                  <a:extLst>
                    <a:ext uri="{9D8B030D-6E8A-4147-A177-3AD203B41FA5}">
                      <a16:colId xmlns:a16="http://schemas.microsoft.com/office/drawing/2014/main" val="3692378995"/>
                    </a:ext>
                  </a:extLst>
                </a:gridCol>
                <a:gridCol w="279940">
                  <a:extLst>
                    <a:ext uri="{9D8B030D-6E8A-4147-A177-3AD203B41FA5}">
                      <a16:colId xmlns:a16="http://schemas.microsoft.com/office/drawing/2014/main" val="3214836656"/>
                    </a:ext>
                  </a:extLst>
                </a:gridCol>
              </a:tblGrid>
              <a:tr h="2180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1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NO.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내용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완료</a:t>
                      </a:r>
                      <a:endParaRPr lang="en-US" altLang="ko-KR" sz="700" b="1" i="0" u="none" strike="noStrike" dirty="0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fontAlgn="ctr"/>
                      <a:r>
                        <a:rPr lang="ko-KR" altLang="en-US" sz="700" b="1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1/1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1/2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1/3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1/4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1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1/5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1/6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1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1/7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1/8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1/9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1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1/10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1/11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1/12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1/13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1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1/14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1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1/15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1/16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1/17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1/18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1/19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1/20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1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1/21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1/22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1/23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1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1/24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1/25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1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1/26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1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1/27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1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1/28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1/29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1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1/30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1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1/31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1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2/1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1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2/2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1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2/3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1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2/4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5680426"/>
                  </a:ext>
                </a:extLst>
              </a:tr>
              <a:tr h="40064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IT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실사조정작업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실사 기반 작업진행</a:t>
                      </a:r>
                      <a:br>
                        <a:rPr lang="ko-KR" alt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조사기반조정작업</a:t>
                      </a:r>
                      <a:r>
                        <a:rPr lang="en-US" altLang="ko-KR" sz="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</a:t>
                      </a:r>
                      <a:b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(1/6)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2039530"/>
                  </a:ext>
                </a:extLst>
              </a:tr>
              <a:tr h="34011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IT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조정 </a:t>
                      </a:r>
                      <a:r>
                        <a:rPr lang="en-US" altLang="ko-KR" sz="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DATA </a:t>
                      </a:r>
                      <a:br>
                        <a:rPr lang="en-US" altLang="ko-KR" sz="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최종 이상유무확인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POP vs ERP </a:t>
                      </a:r>
                      <a:r>
                        <a:rPr lang="ko-KR" alt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자료비교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</a:t>
                      </a:r>
                      <a:b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(1/6)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2392746"/>
                  </a:ext>
                </a:extLst>
              </a:tr>
              <a:tr h="34011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IT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추가조정작업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</a:t>
                      </a:r>
                      <a:b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(1/10)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46753003"/>
                  </a:ext>
                </a:extLst>
              </a:tr>
              <a:tr h="40064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생산</a:t>
                      </a:r>
                      <a:r>
                        <a:rPr lang="en-US" altLang="ko-KR" sz="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품질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간이 재고조사진행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중간 재고조사 진행</a:t>
                      </a:r>
                      <a:br>
                        <a:rPr lang="ko-KR" alt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부족부분 </a:t>
                      </a:r>
                      <a:br>
                        <a:rPr lang="ko-KR" alt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추가 조사진행</a:t>
                      </a:r>
                      <a:r>
                        <a:rPr lang="en-US" altLang="ko-KR" sz="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△</a:t>
                      </a:r>
                      <a:b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(12/23)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22249288"/>
                  </a:ext>
                </a:extLst>
              </a:tr>
              <a:tr h="34011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IT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세부조정작업</a:t>
                      </a:r>
                      <a:br>
                        <a:rPr lang="ko-KR" altLang="en-US" sz="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위치 표현 조정</a:t>
                      </a:r>
                      <a:r>
                        <a:rPr lang="en-US" altLang="ko-KR" sz="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5225356"/>
                  </a:ext>
                </a:extLst>
              </a:tr>
              <a:tr h="34011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IT, </a:t>
                      </a:r>
                      <a:r>
                        <a:rPr lang="ko-KR" alt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생산</a:t>
                      </a:r>
                      <a:br>
                        <a:rPr lang="ko-KR" alt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품질</a:t>
                      </a:r>
                      <a:r>
                        <a:rPr lang="en-US" altLang="ko-KR" sz="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영업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추가 재고조사</a:t>
                      </a:r>
                      <a:br>
                        <a:rPr lang="ko-KR" altLang="en-US" sz="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(QV)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각 </a:t>
                      </a:r>
                      <a:r>
                        <a:rPr lang="ko-KR" altLang="en-US" sz="6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미반영</a:t>
                      </a:r>
                      <a:r>
                        <a:rPr lang="ko-KR" altLang="en-US" sz="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br>
                        <a:rPr lang="ko-KR" altLang="en-US" sz="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재고 재고조사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8648221"/>
                  </a:ext>
                </a:extLst>
              </a:tr>
              <a:tr h="34011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IT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추가 재고조사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미반영</a:t>
                      </a:r>
                      <a:r>
                        <a:rPr lang="ko-KR" altLang="en-US" sz="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재고 내역반영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69223898"/>
                  </a:ext>
                </a:extLst>
              </a:tr>
              <a:tr h="40064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영업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재고조사에</a:t>
                      </a:r>
                      <a:br>
                        <a:rPr lang="ko-KR" alt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따른 </a:t>
                      </a:r>
                      <a:r>
                        <a:rPr lang="en-US" altLang="ko-KR" sz="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LABEL</a:t>
                      </a:r>
                      <a:r>
                        <a:rPr lang="ko-KR" alt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교체 작업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실물대비에 따른</a:t>
                      </a:r>
                      <a:br>
                        <a:rPr lang="ko-KR" altLang="en-US" sz="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일정 재확인 예정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01348297"/>
                  </a:ext>
                </a:extLst>
              </a:tr>
              <a:tr h="34011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전체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월말재고실사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재고실사 진행 및 </a:t>
                      </a:r>
                      <a:br>
                        <a:rPr lang="ko-KR" altLang="en-US" sz="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조정작업 진행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32001395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509932F8-9CB0-3764-6C89-AF9F8ADFCC37}"/>
              </a:ext>
            </a:extLst>
          </p:cNvPr>
          <p:cNvSpPr/>
          <p:nvPr/>
        </p:nvSpPr>
        <p:spPr>
          <a:xfrm>
            <a:off x="73267" y="5136722"/>
            <a:ext cx="4635465" cy="1216743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>
                <a:latin typeface="+mj-ea"/>
                <a:ea typeface="+mj-ea"/>
              </a:rPr>
              <a:t>.- </a:t>
            </a:r>
            <a:r>
              <a:rPr lang="ko-KR" altLang="en-US" sz="1000" dirty="0">
                <a:latin typeface="+mj-ea"/>
                <a:ea typeface="+mj-ea"/>
              </a:rPr>
              <a:t>실제 라벨 갈이가 필요한 수량에 대한 확정 필요</a:t>
            </a:r>
            <a:endParaRPr lang="en-US" altLang="ko-KR" sz="1000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+mj-ea"/>
                <a:ea typeface="+mj-ea"/>
              </a:rPr>
              <a:t>   (</a:t>
            </a:r>
            <a:r>
              <a:rPr lang="ko-KR" altLang="en-US" sz="1000" dirty="0">
                <a:latin typeface="+mj-ea"/>
                <a:ea typeface="+mj-ea"/>
              </a:rPr>
              <a:t>반영 이전 출하 수량은 제외</a:t>
            </a:r>
            <a:r>
              <a:rPr lang="en-US" altLang="ko-KR" sz="1000" dirty="0">
                <a:latin typeface="+mj-ea"/>
                <a:ea typeface="+mj-ea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+mj-ea"/>
                <a:ea typeface="+mj-ea"/>
              </a:rPr>
              <a:t>.- </a:t>
            </a:r>
            <a:r>
              <a:rPr lang="ko-KR" altLang="en-US" sz="1000" dirty="0">
                <a:latin typeface="+mj-ea"/>
                <a:ea typeface="+mj-ea"/>
              </a:rPr>
              <a:t>라벨관련 고객사 정보 상이 여부 확인 진행 필요</a:t>
            </a:r>
            <a:endParaRPr lang="en-US" altLang="ko-KR" sz="1000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+mj-ea"/>
                <a:ea typeface="+mj-ea"/>
              </a:rPr>
              <a:t>.- </a:t>
            </a:r>
            <a:r>
              <a:rPr lang="ko-KR" altLang="en-US" sz="1000" dirty="0">
                <a:latin typeface="+mj-ea"/>
                <a:ea typeface="+mj-ea"/>
              </a:rPr>
              <a:t>이 외 종류 수량에 따른 업무 부하 확인</a:t>
            </a:r>
            <a:endParaRPr lang="en-US" altLang="ko-KR" sz="1000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+mj-ea"/>
                <a:ea typeface="+mj-ea"/>
              </a:rPr>
              <a:t>.- YP</a:t>
            </a:r>
            <a:r>
              <a:rPr lang="ko-KR" altLang="en-US" sz="1000" dirty="0">
                <a:latin typeface="+mj-ea"/>
                <a:ea typeface="+mj-ea"/>
              </a:rPr>
              <a:t>는 월말 재고 실사를 통한 미 반영 재고 반영 진행 예정</a:t>
            </a:r>
            <a:r>
              <a:rPr lang="en-US" altLang="ko-KR" sz="1000" dirty="0">
                <a:latin typeface="+mj-ea"/>
                <a:ea typeface="+mj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255594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B2CFDA17-68E3-4912-8660-096EABD31F5C}"/>
              </a:ext>
            </a:extLst>
          </p:cNvPr>
          <p:cNvSpPr txBox="1"/>
          <p:nvPr/>
        </p:nvSpPr>
        <p:spPr>
          <a:xfrm>
            <a:off x="181900" y="115363"/>
            <a:ext cx="3626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rgbClr val="002060"/>
                </a:solidFill>
                <a:latin typeface="+mj-ea"/>
                <a:ea typeface="+mj-ea"/>
              </a:rPr>
              <a:t>3</a:t>
            </a:r>
            <a:endParaRPr lang="ko-KR" altLang="en-US" sz="2400" b="1" dirty="0">
              <a:solidFill>
                <a:srgbClr val="002060"/>
              </a:solidFill>
              <a:latin typeface="+mj-ea"/>
              <a:ea typeface="+mj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48DD01D-6C1B-4932-B8AC-35AB91794DD6}"/>
              </a:ext>
            </a:extLst>
          </p:cNvPr>
          <p:cNvSpPr txBox="1"/>
          <p:nvPr/>
        </p:nvSpPr>
        <p:spPr>
          <a:xfrm>
            <a:off x="633345" y="115363"/>
            <a:ext cx="5539517" cy="43088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ko-KR" altLang="en-US" sz="2200" b="1" dirty="0">
                <a:solidFill>
                  <a:srgbClr val="002060"/>
                </a:solidFill>
                <a:latin typeface="+mj-ea"/>
                <a:ea typeface="+mj-ea"/>
              </a:rPr>
              <a:t>공통 </a:t>
            </a:r>
            <a:r>
              <a:rPr lang="en-US" altLang="ko-KR" sz="2200" b="1" dirty="0">
                <a:solidFill>
                  <a:srgbClr val="002060"/>
                </a:solidFill>
                <a:latin typeface="+mj-ea"/>
                <a:ea typeface="+mj-ea"/>
              </a:rPr>
              <a:t>OPEN</a:t>
            </a:r>
            <a:r>
              <a:rPr lang="ko-KR" altLang="en-US" sz="2200" b="1" dirty="0">
                <a:solidFill>
                  <a:srgbClr val="002060"/>
                </a:solidFill>
                <a:latin typeface="+mj-ea"/>
                <a:ea typeface="+mj-ea"/>
              </a:rPr>
              <a:t>운영</a:t>
            </a:r>
            <a:r>
              <a:rPr lang="en-US" altLang="ko-KR" sz="2200" b="1" dirty="0">
                <a:solidFill>
                  <a:srgbClr val="002060"/>
                </a:solidFill>
                <a:latin typeface="+mj-ea"/>
                <a:ea typeface="+mj-ea"/>
              </a:rPr>
              <a:t> </a:t>
            </a:r>
            <a:r>
              <a:rPr lang="ko-KR" altLang="en-US" sz="2200" b="1" dirty="0">
                <a:solidFill>
                  <a:srgbClr val="002060"/>
                </a:solidFill>
                <a:latin typeface="+mj-ea"/>
                <a:ea typeface="+mj-ea"/>
              </a:rPr>
              <a:t>관련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18B2B4E-976A-40B0-B236-4811FD0B3F51}"/>
              </a:ext>
            </a:extLst>
          </p:cNvPr>
          <p:cNvSpPr txBox="1"/>
          <p:nvPr/>
        </p:nvSpPr>
        <p:spPr>
          <a:xfrm>
            <a:off x="241058" y="6612601"/>
            <a:ext cx="11336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 dirty="0"/>
              <a:t>작성자 </a:t>
            </a:r>
            <a:r>
              <a:rPr lang="en-US" altLang="ko-KR" sz="1100" b="1" dirty="0"/>
              <a:t>: </a:t>
            </a:r>
            <a:r>
              <a:rPr lang="ko-KR" altLang="en-US" sz="1100" b="1" dirty="0" err="1"/>
              <a:t>생산팀</a:t>
            </a:r>
            <a:endParaRPr lang="ko-KR" altLang="en-US" sz="1100" b="1" dirty="0"/>
          </a:p>
        </p:txBody>
      </p:sp>
      <p:sp>
        <p:nvSpPr>
          <p:cNvPr id="11" name="직사각형 10"/>
          <p:cNvSpPr/>
          <p:nvPr/>
        </p:nvSpPr>
        <p:spPr>
          <a:xfrm>
            <a:off x="344640" y="596010"/>
            <a:ext cx="4164923" cy="4140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latin typeface="+mj-ea"/>
                <a:ea typeface="+mj-ea"/>
              </a:rPr>
              <a:t>2) </a:t>
            </a:r>
            <a:r>
              <a:rPr lang="ko-KR" altLang="en-US" sz="1600" b="1" dirty="0">
                <a:latin typeface="+mj-ea"/>
                <a:ea typeface="+mj-ea"/>
              </a:rPr>
              <a:t>재고조사를 통한 현장재고 일치화 진행</a:t>
            </a:r>
            <a:r>
              <a:rPr lang="en-US" altLang="ko-KR" sz="1600" b="1" dirty="0">
                <a:latin typeface="+mj-ea"/>
                <a:ea typeface="+mj-ea"/>
              </a:rPr>
              <a:t> </a:t>
            </a:r>
            <a:r>
              <a:rPr lang="ko-KR" altLang="en-US" sz="1600" b="1" dirty="0">
                <a:latin typeface="+mj-ea"/>
                <a:ea typeface="+mj-ea"/>
              </a:rPr>
              <a:t> </a:t>
            </a:r>
            <a:endParaRPr lang="en-US" altLang="ko-KR" sz="1600" b="1" dirty="0">
              <a:latin typeface="+mj-ea"/>
              <a:ea typeface="+mj-ea"/>
            </a:endParaRPr>
          </a:p>
        </p:txBody>
      </p:sp>
      <p:sp>
        <p:nvSpPr>
          <p:cNvPr id="3" name="슬라이드 번호 개체 틀 3">
            <a:extLst>
              <a:ext uri="{FF2B5EF4-FFF2-40B4-BE49-F238E27FC236}">
                <a16:creationId xmlns:a16="http://schemas.microsoft.com/office/drawing/2014/main" id="{485E6CE4-2721-C4CE-0F76-87AF1FADD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299201" y="6574715"/>
            <a:ext cx="974997" cy="364195"/>
          </a:xfrm>
        </p:spPr>
        <p:txBody>
          <a:bodyPr/>
          <a:lstStyle/>
          <a:p>
            <a:r>
              <a:rPr lang="en-US" b="1" dirty="0"/>
              <a:t>5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962FBDAD-375C-E76F-F44D-CB0DC091C5C1}"/>
              </a:ext>
            </a:extLst>
          </p:cNvPr>
          <p:cNvGrpSpPr/>
          <p:nvPr/>
        </p:nvGrpSpPr>
        <p:grpSpPr>
          <a:xfrm>
            <a:off x="474490" y="1059794"/>
            <a:ext cx="3177778" cy="477907"/>
            <a:chOff x="425508" y="743305"/>
            <a:chExt cx="2566767" cy="477907"/>
          </a:xfrm>
        </p:grpSpPr>
        <p:sp>
          <p:nvSpPr>
            <p:cNvPr id="15" name="화살표: 갈매기형 수장 14">
              <a:extLst>
                <a:ext uri="{FF2B5EF4-FFF2-40B4-BE49-F238E27FC236}">
                  <a16:creationId xmlns:a16="http://schemas.microsoft.com/office/drawing/2014/main" id="{0F487772-274A-DF50-77AD-2FC45C3CFA35}"/>
                </a:ext>
              </a:extLst>
            </p:cNvPr>
            <p:cNvSpPr/>
            <p:nvPr/>
          </p:nvSpPr>
          <p:spPr>
            <a:xfrm>
              <a:off x="473573" y="743305"/>
              <a:ext cx="940746" cy="477907"/>
            </a:xfrm>
            <a:prstGeom prst="chevron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ko-KR" altLang="en-US" sz="1100" b="1">
                <a:solidFill>
                  <a:schemeClr val="tx1"/>
                </a:solidFill>
              </a:endParaRPr>
            </a:p>
          </p:txBody>
        </p:sp>
        <p:sp>
          <p:nvSpPr>
            <p:cNvPr id="16" name="화살표: 갈매기형 수장 15">
              <a:extLst>
                <a:ext uri="{FF2B5EF4-FFF2-40B4-BE49-F238E27FC236}">
                  <a16:creationId xmlns:a16="http://schemas.microsoft.com/office/drawing/2014/main" id="{4FB9D4DD-33D9-F678-BA1D-1A2989906072}"/>
                </a:ext>
              </a:extLst>
            </p:cNvPr>
            <p:cNvSpPr/>
            <p:nvPr/>
          </p:nvSpPr>
          <p:spPr>
            <a:xfrm>
              <a:off x="1251031" y="743305"/>
              <a:ext cx="940746" cy="477907"/>
            </a:xfrm>
            <a:prstGeom prst="chevron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b="1">
                <a:solidFill>
                  <a:schemeClr val="tx1"/>
                </a:solidFill>
              </a:endParaRPr>
            </a:p>
          </p:txBody>
        </p:sp>
        <p:sp>
          <p:nvSpPr>
            <p:cNvPr id="17" name="화살표: 갈매기형 수장 16">
              <a:extLst>
                <a:ext uri="{FF2B5EF4-FFF2-40B4-BE49-F238E27FC236}">
                  <a16:creationId xmlns:a16="http://schemas.microsoft.com/office/drawing/2014/main" id="{DF22C953-D3CA-71EE-69F9-B7B423ABF95E}"/>
                </a:ext>
              </a:extLst>
            </p:cNvPr>
            <p:cNvSpPr/>
            <p:nvPr/>
          </p:nvSpPr>
          <p:spPr>
            <a:xfrm>
              <a:off x="2051529" y="743305"/>
              <a:ext cx="940746" cy="477907"/>
            </a:xfrm>
            <a:prstGeom prst="chevron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ko-KR" altLang="en-US" sz="1100" b="1">
                <a:solidFill>
                  <a:schemeClr val="tx1"/>
                </a:solidFill>
              </a:endParaRPr>
            </a:p>
          </p:txBody>
        </p:sp>
        <p:sp>
          <p:nvSpPr>
            <p:cNvPr id="19" name="TextBox 15">
              <a:extLst>
                <a:ext uri="{FF2B5EF4-FFF2-40B4-BE49-F238E27FC236}">
                  <a16:creationId xmlns:a16="http://schemas.microsoft.com/office/drawing/2014/main" id="{8678B53B-B25E-EA44-166F-03A6516E6AEC}"/>
                </a:ext>
              </a:extLst>
            </p:cNvPr>
            <p:cNvSpPr txBox="1"/>
            <p:nvPr/>
          </p:nvSpPr>
          <p:spPr>
            <a:xfrm>
              <a:off x="587079" y="795027"/>
              <a:ext cx="718343" cy="36933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000" b="1" dirty="0">
                  <a:solidFill>
                    <a:schemeClr val="bg1"/>
                  </a:solidFill>
                </a:rPr>
                <a:t>Lot</a:t>
              </a:r>
            </a:p>
            <a:p>
              <a:pPr algn="ctr"/>
              <a:r>
                <a:rPr lang="en-US" altLang="ko-KR" sz="1000" b="1" dirty="0">
                  <a:solidFill>
                    <a:schemeClr val="bg1"/>
                  </a:solidFill>
                </a:rPr>
                <a:t>Card </a:t>
              </a:r>
              <a:r>
                <a:rPr lang="ko-KR" altLang="en-US" sz="1000" b="1" dirty="0">
                  <a:solidFill>
                    <a:schemeClr val="bg1"/>
                  </a:solidFill>
                </a:rPr>
                <a:t>구성</a:t>
              </a:r>
            </a:p>
          </p:txBody>
        </p:sp>
        <p:sp>
          <p:nvSpPr>
            <p:cNvPr id="21" name="TextBox 15">
              <a:extLst>
                <a:ext uri="{FF2B5EF4-FFF2-40B4-BE49-F238E27FC236}">
                  <a16:creationId xmlns:a16="http://schemas.microsoft.com/office/drawing/2014/main" id="{D04FCF32-0C39-A667-CC32-06448165190B}"/>
                </a:ext>
              </a:extLst>
            </p:cNvPr>
            <p:cNvSpPr txBox="1"/>
            <p:nvPr/>
          </p:nvSpPr>
          <p:spPr>
            <a:xfrm>
              <a:off x="1397036" y="779912"/>
              <a:ext cx="698768" cy="36933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000" b="1" dirty="0">
                  <a:solidFill>
                    <a:schemeClr val="bg1"/>
                  </a:solidFill>
                </a:rPr>
                <a:t>계획</a:t>
              </a:r>
              <a:endParaRPr lang="en-US" altLang="ko-KR" sz="1000" b="1" dirty="0">
                <a:solidFill>
                  <a:schemeClr val="bg1"/>
                </a:solidFill>
              </a:endParaRPr>
            </a:p>
            <a:p>
              <a:pPr algn="ctr"/>
              <a:r>
                <a:rPr lang="ko-KR" altLang="en-US" sz="1000" b="1" dirty="0">
                  <a:solidFill>
                    <a:schemeClr val="bg1"/>
                  </a:solidFill>
                </a:rPr>
                <a:t>수립관련</a:t>
              </a:r>
            </a:p>
          </p:txBody>
        </p:sp>
        <p:sp>
          <p:nvSpPr>
            <p:cNvPr id="22" name="TextBox 15">
              <a:extLst>
                <a:ext uri="{FF2B5EF4-FFF2-40B4-BE49-F238E27FC236}">
                  <a16:creationId xmlns:a16="http://schemas.microsoft.com/office/drawing/2014/main" id="{B7469A63-486A-07F5-703D-02FEFB5AB30F}"/>
                </a:ext>
              </a:extLst>
            </p:cNvPr>
            <p:cNvSpPr txBox="1"/>
            <p:nvPr/>
          </p:nvSpPr>
          <p:spPr>
            <a:xfrm>
              <a:off x="2109197" y="809693"/>
              <a:ext cx="833219" cy="271183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000" b="1" dirty="0">
                  <a:solidFill>
                    <a:schemeClr val="bg1"/>
                  </a:solidFill>
                </a:rPr>
                <a:t>오픈기준</a:t>
              </a:r>
              <a:endParaRPr lang="en-US" altLang="ko-KR" sz="1000" b="1" dirty="0">
                <a:solidFill>
                  <a:schemeClr val="bg1"/>
                </a:solidFill>
              </a:endParaRPr>
            </a:p>
            <a:p>
              <a:pPr algn="ctr"/>
              <a:r>
                <a:rPr lang="ko-KR" altLang="en-US" sz="1000" b="1" dirty="0">
                  <a:solidFill>
                    <a:schemeClr val="bg1"/>
                  </a:solidFill>
                </a:rPr>
                <a:t>미비사항 체크</a:t>
              </a:r>
            </a:p>
          </p:txBody>
        </p:sp>
        <p:sp>
          <p:nvSpPr>
            <p:cNvPr id="25" name="화살표: 갈매기형 수장 24">
              <a:extLst>
                <a:ext uri="{FF2B5EF4-FFF2-40B4-BE49-F238E27FC236}">
                  <a16:creationId xmlns:a16="http://schemas.microsoft.com/office/drawing/2014/main" id="{8F273B53-D3C4-5396-65D2-3542D8198490}"/>
                </a:ext>
              </a:extLst>
            </p:cNvPr>
            <p:cNvSpPr/>
            <p:nvPr/>
          </p:nvSpPr>
          <p:spPr>
            <a:xfrm>
              <a:off x="425508" y="743305"/>
              <a:ext cx="940746" cy="477907"/>
            </a:xfrm>
            <a:prstGeom prst="chevron">
              <a:avLst/>
            </a:prstGeom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ko-KR" altLang="en-US" sz="1100" b="1">
                <a:solidFill>
                  <a:schemeClr val="tx1"/>
                </a:solidFill>
              </a:endParaRPr>
            </a:p>
          </p:txBody>
        </p:sp>
        <p:sp>
          <p:nvSpPr>
            <p:cNvPr id="26" name="TextBox 15">
              <a:extLst>
                <a:ext uri="{FF2B5EF4-FFF2-40B4-BE49-F238E27FC236}">
                  <a16:creationId xmlns:a16="http://schemas.microsoft.com/office/drawing/2014/main" id="{B7A949F0-CD63-F306-A5A3-A0508F7648CF}"/>
                </a:ext>
              </a:extLst>
            </p:cNvPr>
            <p:cNvSpPr txBox="1"/>
            <p:nvPr/>
          </p:nvSpPr>
          <p:spPr>
            <a:xfrm>
              <a:off x="531276" y="779912"/>
              <a:ext cx="781165" cy="36933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000" b="1" dirty="0">
                  <a:solidFill>
                    <a:schemeClr val="bg1"/>
                  </a:solidFill>
                </a:rPr>
                <a:t>재고조사</a:t>
              </a:r>
              <a:endParaRPr lang="en-US" altLang="ko-KR" sz="1000" b="1" dirty="0">
                <a:solidFill>
                  <a:schemeClr val="bg1"/>
                </a:solidFill>
              </a:endParaRPr>
            </a:p>
            <a:p>
              <a:pPr algn="ctr"/>
              <a:r>
                <a:rPr lang="ko-KR" altLang="en-US" sz="1000" b="1" dirty="0">
                  <a:solidFill>
                    <a:schemeClr val="bg1"/>
                  </a:solidFill>
                </a:rPr>
                <a:t>재고일차화</a:t>
              </a:r>
            </a:p>
            <a:p>
              <a:pPr algn="ctr"/>
              <a:endParaRPr lang="ko-KR" altLang="en-US" sz="1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D5D4FCD-8C45-1A9A-E715-A39DF15E1875}"/>
              </a:ext>
            </a:extLst>
          </p:cNvPr>
          <p:cNvSpPr/>
          <p:nvPr/>
        </p:nvSpPr>
        <p:spPr>
          <a:xfrm>
            <a:off x="191064" y="4772390"/>
            <a:ext cx="7141228" cy="170816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b="1" dirty="0">
                <a:latin typeface="+mj-ea"/>
                <a:ea typeface="+mj-ea"/>
              </a:rPr>
              <a:t>※ </a:t>
            </a:r>
            <a:r>
              <a:rPr lang="ko-KR" altLang="en-US" sz="1000" b="1" dirty="0">
                <a:latin typeface="+mj-ea"/>
                <a:ea typeface="+mj-ea"/>
              </a:rPr>
              <a:t>고려사항</a:t>
            </a:r>
            <a:endParaRPr lang="en-US" altLang="ko-KR" sz="1000" b="1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1000" b="1" dirty="0">
                <a:latin typeface="+mj-ea"/>
                <a:ea typeface="+mj-ea"/>
              </a:rPr>
              <a:t>  1. </a:t>
            </a:r>
            <a:r>
              <a:rPr lang="ko-KR" altLang="en-US" sz="1000" b="1" dirty="0">
                <a:latin typeface="+mj-ea"/>
                <a:ea typeface="+mj-ea"/>
              </a:rPr>
              <a:t>향후 이력관리 관련</a:t>
            </a:r>
            <a:endParaRPr lang="en-US" altLang="ko-KR" sz="1000" b="1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+mj-ea"/>
                <a:ea typeface="+mj-ea"/>
              </a:rPr>
              <a:t>    .- PACK</a:t>
            </a:r>
            <a:r>
              <a:rPr lang="ko-KR" altLang="en-US" sz="1000" dirty="0">
                <a:latin typeface="+mj-ea"/>
                <a:ea typeface="+mj-ea"/>
              </a:rPr>
              <a:t> </a:t>
            </a:r>
            <a:r>
              <a:rPr lang="en-US" altLang="ko-KR" sz="1000" dirty="0">
                <a:latin typeface="+mj-ea"/>
                <a:ea typeface="+mj-ea"/>
              </a:rPr>
              <a:t>LABEL</a:t>
            </a:r>
            <a:r>
              <a:rPr lang="ko-KR" altLang="en-US" sz="1000" dirty="0">
                <a:latin typeface="+mj-ea"/>
                <a:ea typeface="+mj-ea"/>
              </a:rPr>
              <a:t>에 대한 라벨갈이 작업 진행 중</a:t>
            </a:r>
            <a:r>
              <a:rPr lang="en-US" altLang="ko-KR" sz="1000" dirty="0">
                <a:latin typeface="+mj-ea"/>
                <a:ea typeface="+mj-ea"/>
              </a:rPr>
              <a:t>(1:1 </a:t>
            </a:r>
            <a:r>
              <a:rPr lang="ko-KR" altLang="en-US" sz="1000" dirty="0">
                <a:latin typeface="+mj-ea"/>
                <a:ea typeface="+mj-ea"/>
              </a:rPr>
              <a:t>갈이 및 이력 입력 중</a:t>
            </a:r>
            <a:r>
              <a:rPr lang="en-US" altLang="ko-KR" sz="1000" dirty="0">
                <a:latin typeface="+mj-ea"/>
                <a:ea typeface="+mj-ea"/>
              </a:rPr>
              <a:t>) – </a:t>
            </a:r>
            <a:r>
              <a:rPr lang="ko-KR" altLang="en-US" sz="1000" dirty="0">
                <a:latin typeface="+mj-ea"/>
                <a:ea typeface="+mj-ea"/>
              </a:rPr>
              <a:t>일부 정리 가능수량 미 반영진행</a:t>
            </a:r>
            <a:endParaRPr lang="en-US" altLang="ko-KR" sz="1000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+mj-ea"/>
                <a:ea typeface="+mj-ea"/>
              </a:rPr>
              <a:t>    .- Lot card </a:t>
            </a:r>
            <a:r>
              <a:rPr lang="ko-KR" altLang="en-US" sz="1000" dirty="0">
                <a:latin typeface="+mj-ea"/>
                <a:ea typeface="+mj-ea"/>
              </a:rPr>
              <a:t>상태 재고 </a:t>
            </a:r>
            <a:r>
              <a:rPr lang="en-US" altLang="ko-KR" sz="1000" dirty="0">
                <a:latin typeface="+mj-ea"/>
                <a:ea typeface="+mj-ea"/>
              </a:rPr>
              <a:t>1:1</a:t>
            </a:r>
            <a:r>
              <a:rPr lang="ko-KR" altLang="en-US" sz="1000" dirty="0">
                <a:latin typeface="+mj-ea"/>
                <a:ea typeface="+mj-ea"/>
              </a:rPr>
              <a:t>등록하여 진행예정</a:t>
            </a:r>
            <a:r>
              <a:rPr lang="en-US" altLang="ko-KR" sz="1000" dirty="0">
                <a:latin typeface="+mj-ea"/>
                <a:ea typeface="+mj-ea"/>
              </a:rPr>
              <a:t>(</a:t>
            </a:r>
            <a:r>
              <a:rPr lang="ko-KR" altLang="en-US" sz="1000" dirty="0">
                <a:latin typeface="+mj-ea"/>
                <a:ea typeface="+mj-ea"/>
              </a:rPr>
              <a:t>변경 등록 예정</a:t>
            </a:r>
            <a:r>
              <a:rPr lang="en-US" altLang="ko-KR" sz="1000" dirty="0">
                <a:latin typeface="+mj-ea"/>
                <a:ea typeface="+mj-ea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+mj-ea"/>
                <a:ea typeface="+mj-ea"/>
              </a:rPr>
              <a:t>    .- BOX </a:t>
            </a:r>
            <a:r>
              <a:rPr lang="ko-KR" altLang="en-US" sz="1000" dirty="0">
                <a:latin typeface="+mj-ea"/>
                <a:ea typeface="+mj-ea"/>
              </a:rPr>
              <a:t>상태재고는 월말까지 출하여부에 따라 변경 작업예정</a:t>
            </a:r>
            <a:r>
              <a:rPr lang="en-US" altLang="ko-KR" sz="1000" dirty="0">
                <a:latin typeface="+mj-ea"/>
                <a:ea typeface="+mj-ea"/>
              </a:rPr>
              <a:t>.</a:t>
            </a:r>
          </a:p>
          <a:p>
            <a:pPr algn="l"/>
            <a:r>
              <a:rPr lang="ko-KR" altLang="en-US" sz="10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1000" b="1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/>
            <a:r>
              <a:rPr lang="ko-KR" altLang="en-US" sz="10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0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1000" b="1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구전산만 등록 된 재고구분여부</a:t>
            </a:r>
            <a:endParaRPr lang="ko-KR" altLang="en-US" sz="1000" b="0" i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/>
            <a:r>
              <a:rPr lang="ko-KR" altLang="en-US" sz="1000" b="1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   </a:t>
            </a:r>
            <a:r>
              <a:rPr lang="en-US" altLang="ko-KR" sz="1000" b="1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현재 시점에 명확하지 않아 우선 전체 재고조사 후 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LOT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별 확인 </a:t>
            </a:r>
            <a:r>
              <a:rPr lang="ko-KR" altLang="en-US" sz="10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진행</a:t>
            </a:r>
            <a:r>
              <a:rPr lang="en-US" altLang="ko-KR" sz="10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000" b="0" i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30" name="표 29">
            <a:extLst>
              <a:ext uri="{FF2B5EF4-FFF2-40B4-BE49-F238E27FC236}">
                <a16:creationId xmlns:a16="http://schemas.microsoft.com/office/drawing/2014/main" id="{64826DDF-A583-5208-C9BB-89A1355F39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3793270"/>
              </p:ext>
            </p:extLst>
          </p:nvPr>
        </p:nvGraphicFramePr>
        <p:xfrm>
          <a:off x="187786" y="2039709"/>
          <a:ext cx="6824343" cy="1295936"/>
        </p:xfrm>
        <a:graphic>
          <a:graphicData uri="http://schemas.openxmlformats.org/drawingml/2006/table">
            <a:tbl>
              <a:tblPr/>
              <a:tblGrid>
                <a:gridCol w="677915">
                  <a:extLst>
                    <a:ext uri="{9D8B030D-6E8A-4147-A177-3AD203B41FA5}">
                      <a16:colId xmlns:a16="http://schemas.microsoft.com/office/drawing/2014/main" val="28158468"/>
                    </a:ext>
                  </a:extLst>
                </a:gridCol>
                <a:gridCol w="1039470">
                  <a:extLst>
                    <a:ext uri="{9D8B030D-6E8A-4147-A177-3AD203B41FA5}">
                      <a16:colId xmlns:a16="http://schemas.microsoft.com/office/drawing/2014/main" val="34932497"/>
                    </a:ext>
                  </a:extLst>
                </a:gridCol>
                <a:gridCol w="1039469">
                  <a:extLst>
                    <a:ext uri="{9D8B030D-6E8A-4147-A177-3AD203B41FA5}">
                      <a16:colId xmlns:a16="http://schemas.microsoft.com/office/drawing/2014/main" val="165902628"/>
                    </a:ext>
                  </a:extLst>
                </a:gridCol>
                <a:gridCol w="1514009">
                  <a:extLst>
                    <a:ext uri="{9D8B030D-6E8A-4147-A177-3AD203B41FA5}">
                      <a16:colId xmlns:a16="http://schemas.microsoft.com/office/drawing/2014/main" val="2896564449"/>
                    </a:ext>
                  </a:extLst>
                </a:gridCol>
                <a:gridCol w="2553480">
                  <a:extLst>
                    <a:ext uri="{9D8B030D-6E8A-4147-A177-3AD203B41FA5}">
                      <a16:colId xmlns:a16="http://schemas.microsoft.com/office/drawing/2014/main" val="15081932"/>
                    </a:ext>
                  </a:extLst>
                </a:gridCol>
              </a:tblGrid>
              <a:tr h="26127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공장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재고조사범위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조사대상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반영방법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6332067"/>
                  </a:ext>
                </a:extLst>
              </a:tr>
              <a:tr h="34488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공통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생산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구전산</a:t>
                      </a:r>
                      <a:b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반영 재고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LOT CARD(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작업지시서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일괄수량 반영 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공용작지관리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2430917"/>
                  </a:ext>
                </a:extLst>
              </a:tr>
              <a:tr h="34488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공통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품질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작업지시서 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 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PACK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일괄수량 반영 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공용작지관리</a:t>
                      </a:r>
                      <a:b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 PACK LABEL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갈이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48325193"/>
                  </a:ext>
                </a:extLst>
              </a:tr>
              <a:tr h="34488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공통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제품창고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PACK / BOX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 PACK LABEL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갈이 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 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BOX LABEL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갈이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1859488"/>
                  </a:ext>
                </a:extLst>
              </a:tr>
            </a:tbl>
          </a:graphicData>
        </a:graphic>
      </p:graphicFrame>
      <p:sp>
        <p:nvSpPr>
          <p:cNvPr id="32" name="직사각형 31">
            <a:extLst>
              <a:ext uri="{FF2B5EF4-FFF2-40B4-BE49-F238E27FC236}">
                <a16:creationId xmlns:a16="http://schemas.microsoft.com/office/drawing/2014/main" id="{1F1EE974-8EAA-6277-9D54-B6F74DBF36F9}"/>
              </a:ext>
            </a:extLst>
          </p:cNvPr>
          <p:cNvSpPr/>
          <p:nvPr/>
        </p:nvSpPr>
        <p:spPr>
          <a:xfrm>
            <a:off x="181900" y="1736228"/>
            <a:ext cx="3461204" cy="3034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50" b="1" dirty="0">
                <a:latin typeface="+mj-ea"/>
                <a:ea typeface="+mj-ea"/>
              </a:rPr>
              <a:t>  1. </a:t>
            </a:r>
            <a:r>
              <a:rPr lang="ko-KR" altLang="en-US" sz="1050" b="1" dirty="0">
                <a:latin typeface="+mj-ea"/>
                <a:ea typeface="+mj-ea"/>
              </a:rPr>
              <a:t>조사일시 </a:t>
            </a:r>
            <a:r>
              <a:rPr lang="en-US" altLang="ko-KR" sz="1050" b="1" dirty="0">
                <a:latin typeface="+mj-ea"/>
                <a:ea typeface="+mj-ea"/>
              </a:rPr>
              <a:t>: 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24.01.20(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토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) 08:00 ~  / 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창고는 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09:00 ~</a:t>
            </a:r>
            <a:endParaRPr lang="en-US" altLang="ko-KR" sz="1050" b="1" dirty="0">
              <a:latin typeface="+mj-ea"/>
              <a:ea typeface="+mj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D864C4-6AAB-FA3D-971D-B8A4535AB830}"/>
              </a:ext>
            </a:extLst>
          </p:cNvPr>
          <p:cNvSpPr txBox="1"/>
          <p:nvPr/>
        </p:nvSpPr>
        <p:spPr>
          <a:xfrm>
            <a:off x="181900" y="1597729"/>
            <a:ext cx="611878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1" dirty="0"/>
              <a:t>□ 중간 재고조사 추가 진행에 따른 내용 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24DD3E15-D754-7B45-DD36-F908DDB968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3980519"/>
              </p:ext>
            </p:extLst>
          </p:nvPr>
        </p:nvGraphicFramePr>
        <p:xfrm>
          <a:off x="191064" y="3620320"/>
          <a:ext cx="6057900" cy="1079868"/>
        </p:xfrm>
        <a:graphic>
          <a:graphicData uri="http://schemas.openxmlformats.org/drawingml/2006/table">
            <a:tbl>
              <a:tblPr/>
              <a:tblGrid>
                <a:gridCol w="571500">
                  <a:extLst>
                    <a:ext uri="{9D8B030D-6E8A-4147-A177-3AD203B41FA5}">
                      <a16:colId xmlns:a16="http://schemas.microsoft.com/office/drawing/2014/main" val="2592935245"/>
                    </a:ext>
                  </a:extLst>
                </a:gridCol>
                <a:gridCol w="876300">
                  <a:extLst>
                    <a:ext uri="{9D8B030D-6E8A-4147-A177-3AD203B41FA5}">
                      <a16:colId xmlns:a16="http://schemas.microsoft.com/office/drawing/2014/main" val="3519293516"/>
                    </a:ext>
                  </a:extLst>
                </a:gridCol>
                <a:gridCol w="1155700">
                  <a:extLst>
                    <a:ext uri="{9D8B030D-6E8A-4147-A177-3AD203B41FA5}">
                      <a16:colId xmlns:a16="http://schemas.microsoft.com/office/drawing/2014/main" val="3092756533"/>
                    </a:ext>
                  </a:extLst>
                </a:gridCol>
                <a:gridCol w="863600">
                  <a:extLst>
                    <a:ext uri="{9D8B030D-6E8A-4147-A177-3AD203B41FA5}">
                      <a16:colId xmlns:a16="http://schemas.microsoft.com/office/drawing/2014/main" val="2765744081"/>
                    </a:ext>
                  </a:extLst>
                </a:gridCol>
                <a:gridCol w="863600">
                  <a:extLst>
                    <a:ext uri="{9D8B030D-6E8A-4147-A177-3AD203B41FA5}">
                      <a16:colId xmlns:a16="http://schemas.microsoft.com/office/drawing/2014/main" val="3780771498"/>
                    </a:ext>
                  </a:extLst>
                </a:gridCol>
                <a:gridCol w="863600">
                  <a:extLst>
                    <a:ext uri="{9D8B030D-6E8A-4147-A177-3AD203B41FA5}">
                      <a16:colId xmlns:a16="http://schemas.microsoft.com/office/drawing/2014/main" val="319304165"/>
                    </a:ext>
                  </a:extLst>
                </a:gridCol>
                <a:gridCol w="863600">
                  <a:extLst>
                    <a:ext uri="{9D8B030D-6E8A-4147-A177-3AD203B41FA5}">
                      <a16:colId xmlns:a16="http://schemas.microsoft.com/office/drawing/2014/main" val="4023960211"/>
                    </a:ext>
                  </a:extLst>
                </a:gridCol>
              </a:tblGrid>
              <a:tr h="26996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NO.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품목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합계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생산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QC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PACK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BOX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8517895"/>
                  </a:ext>
                </a:extLst>
              </a:tr>
              <a:tr h="26996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TAPE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40,723,757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984,241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6,249,336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27,573,862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5,916,318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39759"/>
                  </a:ext>
                </a:extLst>
              </a:tr>
              <a:tr h="26996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PL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114,546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101,586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12,960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26274125"/>
                  </a:ext>
                </a:extLst>
              </a:tr>
              <a:tr h="26996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PWA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21,186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10,065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11,121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5612765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DCBA1A7C-615F-9311-D52D-E0D04D8B8A7A}"/>
              </a:ext>
            </a:extLst>
          </p:cNvPr>
          <p:cNvSpPr/>
          <p:nvPr/>
        </p:nvSpPr>
        <p:spPr>
          <a:xfrm>
            <a:off x="191064" y="3330298"/>
            <a:ext cx="1664238" cy="3034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50" b="1" dirty="0">
                <a:latin typeface="+mj-ea"/>
                <a:ea typeface="+mj-ea"/>
              </a:rPr>
              <a:t>  2. </a:t>
            </a:r>
            <a:r>
              <a:rPr lang="ko-KR" altLang="en-US" sz="1050" b="1" dirty="0">
                <a:latin typeface="+mj-ea"/>
                <a:ea typeface="+mj-ea"/>
              </a:rPr>
              <a:t>조사 결과</a:t>
            </a:r>
            <a:r>
              <a:rPr lang="en-US" altLang="ko-KR" sz="1050" b="1" dirty="0">
                <a:latin typeface="+mj-ea"/>
                <a:ea typeface="+mj-ea"/>
              </a:rPr>
              <a:t>(</a:t>
            </a:r>
            <a:r>
              <a:rPr lang="ko-KR" altLang="en-US" sz="1050" b="1" dirty="0">
                <a:latin typeface="+mj-ea"/>
                <a:ea typeface="+mj-ea"/>
              </a:rPr>
              <a:t>전환대상</a:t>
            </a:r>
            <a:r>
              <a:rPr lang="en-US" altLang="ko-KR" sz="1050" b="1" dirty="0">
                <a:latin typeface="+mj-ea"/>
                <a:ea typeface="+mj-ea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985998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B2CFDA17-68E3-4912-8660-096EABD31F5C}"/>
              </a:ext>
            </a:extLst>
          </p:cNvPr>
          <p:cNvSpPr txBox="1"/>
          <p:nvPr/>
        </p:nvSpPr>
        <p:spPr>
          <a:xfrm>
            <a:off x="181900" y="115363"/>
            <a:ext cx="3626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rgbClr val="002060"/>
                </a:solidFill>
                <a:latin typeface="+mj-ea"/>
                <a:ea typeface="+mj-ea"/>
              </a:rPr>
              <a:t>3</a:t>
            </a:r>
            <a:endParaRPr lang="ko-KR" altLang="en-US" sz="2400" b="1" dirty="0">
              <a:solidFill>
                <a:srgbClr val="002060"/>
              </a:solidFill>
              <a:latin typeface="+mj-ea"/>
              <a:ea typeface="+mj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48DD01D-6C1B-4932-B8AC-35AB91794DD6}"/>
              </a:ext>
            </a:extLst>
          </p:cNvPr>
          <p:cNvSpPr txBox="1"/>
          <p:nvPr/>
        </p:nvSpPr>
        <p:spPr>
          <a:xfrm>
            <a:off x="633345" y="115363"/>
            <a:ext cx="5539517" cy="43088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ko-KR" altLang="en-US" sz="2200" b="1" dirty="0">
                <a:solidFill>
                  <a:srgbClr val="002060"/>
                </a:solidFill>
                <a:latin typeface="+mj-ea"/>
                <a:ea typeface="+mj-ea"/>
              </a:rPr>
              <a:t>공통 </a:t>
            </a:r>
            <a:r>
              <a:rPr lang="en-US" altLang="ko-KR" sz="2200" b="1" dirty="0">
                <a:solidFill>
                  <a:srgbClr val="002060"/>
                </a:solidFill>
                <a:latin typeface="+mj-ea"/>
                <a:ea typeface="+mj-ea"/>
              </a:rPr>
              <a:t>OPEN</a:t>
            </a:r>
            <a:r>
              <a:rPr lang="ko-KR" altLang="en-US" sz="2200" b="1" dirty="0">
                <a:solidFill>
                  <a:srgbClr val="002060"/>
                </a:solidFill>
                <a:latin typeface="+mj-ea"/>
                <a:ea typeface="+mj-ea"/>
              </a:rPr>
              <a:t>운영</a:t>
            </a:r>
            <a:r>
              <a:rPr lang="en-US" altLang="ko-KR" sz="2200" b="1" dirty="0">
                <a:solidFill>
                  <a:srgbClr val="002060"/>
                </a:solidFill>
                <a:latin typeface="+mj-ea"/>
                <a:ea typeface="+mj-ea"/>
              </a:rPr>
              <a:t> </a:t>
            </a:r>
            <a:r>
              <a:rPr lang="ko-KR" altLang="en-US" sz="2200" b="1" dirty="0">
                <a:solidFill>
                  <a:srgbClr val="002060"/>
                </a:solidFill>
                <a:latin typeface="+mj-ea"/>
                <a:ea typeface="+mj-ea"/>
              </a:rPr>
              <a:t>관련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18B2B4E-976A-40B0-B236-4811FD0B3F51}"/>
              </a:ext>
            </a:extLst>
          </p:cNvPr>
          <p:cNvSpPr txBox="1"/>
          <p:nvPr/>
        </p:nvSpPr>
        <p:spPr>
          <a:xfrm>
            <a:off x="241058" y="6612601"/>
            <a:ext cx="11336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작성자 </a:t>
            </a:r>
            <a:r>
              <a:rPr lang="en-US" altLang="ko-KR" sz="1100" dirty="0"/>
              <a:t>: </a:t>
            </a:r>
            <a:r>
              <a:rPr lang="ko-KR" altLang="en-US" sz="1100" dirty="0" err="1"/>
              <a:t>생산팀</a:t>
            </a:r>
            <a:endParaRPr lang="ko-KR" altLang="en-US" sz="1100" dirty="0"/>
          </a:p>
        </p:txBody>
      </p:sp>
      <p:sp>
        <p:nvSpPr>
          <p:cNvPr id="11" name="직사각형 10"/>
          <p:cNvSpPr/>
          <p:nvPr/>
        </p:nvSpPr>
        <p:spPr>
          <a:xfrm>
            <a:off x="344640" y="596010"/>
            <a:ext cx="3815468" cy="4140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latin typeface="+mj-ea"/>
                <a:ea typeface="+mj-ea"/>
              </a:rPr>
              <a:t>3)</a:t>
            </a:r>
            <a:r>
              <a:rPr lang="ko-KR" altLang="en-US" sz="1600" b="1" dirty="0">
                <a:latin typeface="+mj-ea"/>
                <a:ea typeface="+mj-ea"/>
              </a:rPr>
              <a:t> 판매계획 수립</a:t>
            </a:r>
            <a:r>
              <a:rPr lang="en-US" altLang="ko-KR" sz="1600" b="1" dirty="0">
                <a:latin typeface="+mj-ea"/>
                <a:ea typeface="+mj-ea"/>
              </a:rPr>
              <a:t> </a:t>
            </a:r>
            <a:r>
              <a:rPr lang="ko-KR" altLang="en-US" sz="1600" b="1" dirty="0">
                <a:latin typeface="+mj-ea"/>
                <a:ea typeface="+mj-ea"/>
              </a:rPr>
              <a:t>및 생산계획 수립관련</a:t>
            </a:r>
            <a:endParaRPr lang="en-US" altLang="ko-KR" sz="1600" b="1" dirty="0">
              <a:latin typeface="+mj-ea"/>
              <a:ea typeface="+mj-ea"/>
            </a:endParaRPr>
          </a:p>
        </p:txBody>
      </p:sp>
      <p:sp>
        <p:nvSpPr>
          <p:cNvPr id="3" name="슬라이드 번호 개체 틀 3">
            <a:extLst>
              <a:ext uri="{FF2B5EF4-FFF2-40B4-BE49-F238E27FC236}">
                <a16:creationId xmlns:a16="http://schemas.microsoft.com/office/drawing/2014/main" id="{485E6CE4-2721-C4CE-0F76-87AF1FADD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299201" y="6574715"/>
            <a:ext cx="974997" cy="364195"/>
          </a:xfrm>
        </p:spPr>
        <p:txBody>
          <a:bodyPr/>
          <a:lstStyle/>
          <a:p>
            <a:r>
              <a:rPr lang="en-US" dirty="0"/>
              <a:t>6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962FBDAD-375C-E76F-F44D-CB0DC091C5C1}"/>
              </a:ext>
            </a:extLst>
          </p:cNvPr>
          <p:cNvGrpSpPr/>
          <p:nvPr/>
        </p:nvGrpSpPr>
        <p:grpSpPr>
          <a:xfrm>
            <a:off x="474490" y="1059794"/>
            <a:ext cx="3177778" cy="477907"/>
            <a:chOff x="425508" y="743305"/>
            <a:chExt cx="2566767" cy="477907"/>
          </a:xfrm>
        </p:grpSpPr>
        <p:sp>
          <p:nvSpPr>
            <p:cNvPr id="15" name="화살표: 갈매기형 수장 14">
              <a:extLst>
                <a:ext uri="{FF2B5EF4-FFF2-40B4-BE49-F238E27FC236}">
                  <a16:creationId xmlns:a16="http://schemas.microsoft.com/office/drawing/2014/main" id="{0F487772-274A-DF50-77AD-2FC45C3CFA35}"/>
                </a:ext>
              </a:extLst>
            </p:cNvPr>
            <p:cNvSpPr/>
            <p:nvPr/>
          </p:nvSpPr>
          <p:spPr>
            <a:xfrm>
              <a:off x="473573" y="743305"/>
              <a:ext cx="940746" cy="477907"/>
            </a:xfrm>
            <a:prstGeom prst="chevron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ko-KR" altLang="en-US" sz="1100">
                <a:solidFill>
                  <a:schemeClr val="tx1"/>
                </a:solidFill>
              </a:endParaRPr>
            </a:p>
          </p:txBody>
        </p:sp>
        <p:sp>
          <p:nvSpPr>
            <p:cNvPr id="16" name="화살표: 갈매기형 수장 15">
              <a:extLst>
                <a:ext uri="{FF2B5EF4-FFF2-40B4-BE49-F238E27FC236}">
                  <a16:creationId xmlns:a16="http://schemas.microsoft.com/office/drawing/2014/main" id="{4FB9D4DD-33D9-F678-BA1D-1A2989906072}"/>
                </a:ext>
              </a:extLst>
            </p:cNvPr>
            <p:cNvSpPr/>
            <p:nvPr/>
          </p:nvSpPr>
          <p:spPr>
            <a:xfrm>
              <a:off x="1251031" y="743305"/>
              <a:ext cx="940746" cy="477907"/>
            </a:xfrm>
            <a:prstGeom prst="chevron">
              <a:avLst/>
            </a:prstGeom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7" name="화살표: 갈매기형 수장 16">
              <a:extLst>
                <a:ext uri="{FF2B5EF4-FFF2-40B4-BE49-F238E27FC236}">
                  <a16:creationId xmlns:a16="http://schemas.microsoft.com/office/drawing/2014/main" id="{DF22C953-D3CA-71EE-69F9-B7B423ABF95E}"/>
                </a:ext>
              </a:extLst>
            </p:cNvPr>
            <p:cNvSpPr/>
            <p:nvPr/>
          </p:nvSpPr>
          <p:spPr>
            <a:xfrm>
              <a:off x="2051529" y="743305"/>
              <a:ext cx="940746" cy="477907"/>
            </a:xfrm>
            <a:prstGeom prst="chevron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ko-KR" altLang="en-US" sz="1100">
                <a:solidFill>
                  <a:schemeClr val="tx1"/>
                </a:solidFill>
              </a:endParaRPr>
            </a:p>
          </p:txBody>
        </p:sp>
        <p:sp>
          <p:nvSpPr>
            <p:cNvPr id="19" name="TextBox 15">
              <a:extLst>
                <a:ext uri="{FF2B5EF4-FFF2-40B4-BE49-F238E27FC236}">
                  <a16:creationId xmlns:a16="http://schemas.microsoft.com/office/drawing/2014/main" id="{8678B53B-B25E-EA44-166F-03A6516E6AEC}"/>
                </a:ext>
              </a:extLst>
            </p:cNvPr>
            <p:cNvSpPr txBox="1"/>
            <p:nvPr/>
          </p:nvSpPr>
          <p:spPr>
            <a:xfrm>
              <a:off x="587079" y="795027"/>
              <a:ext cx="718343" cy="36933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000" b="1" dirty="0">
                  <a:solidFill>
                    <a:schemeClr val="bg1"/>
                  </a:solidFill>
                </a:rPr>
                <a:t>Lot</a:t>
              </a:r>
            </a:p>
            <a:p>
              <a:pPr algn="ctr"/>
              <a:r>
                <a:rPr lang="en-US" altLang="ko-KR" sz="1000" b="1" dirty="0">
                  <a:solidFill>
                    <a:schemeClr val="bg1"/>
                  </a:solidFill>
                </a:rPr>
                <a:t>Card </a:t>
              </a:r>
              <a:r>
                <a:rPr lang="ko-KR" altLang="en-US" sz="1000" b="1" dirty="0">
                  <a:solidFill>
                    <a:schemeClr val="bg1"/>
                  </a:solidFill>
                </a:rPr>
                <a:t>구성</a:t>
              </a:r>
            </a:p>
          </p:txBody>
        </p:sp>
        <p:sp>
          <p:nvSpPr>
            <p:cNvPr id="21" name="TextBox 15">
              <a:extLst>
                <a:ext uri="{FF2B5EF4-FFF2-40B4-BE49-F238E27FC236}">
                  <a16:creationId xmlns:a16="http://schemas.microsoft.com/office/drawing/2014/main" id="{D04FCF32-0C39-A667-CC32-06448165190B}"/>
                </a:ext>
              </a:extLst>
            </p:cNvPr>
            <p:cNvSpPr txBox="1"/>
            <p:nvPr/>
          </p:nvSpPr>
          <p:spPr>
            <a:xfrm>
              <a:off x="1397036" y="779912"/>
              <a:ext cx="698768" cy="36933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000" b="1" dirty="0">
                  <a:solidFill>
                    <a:schemeClr val="bg1"/>
                  </a:solidFill>
                </a:rPr>
                <a:t>계획</a:t>
              </a:r>
              <a:endParaRPr lang="en-US" altLang="ko-KR" sz="1000" b="1" dirty="0">
                <a:solidFill>
                  <a:schemeClr val="bg1"/>
                </a:solidFill>
              </a:endParaRPr>
            </a:p>
            <a:p>
              <a:pPr algn="ctr"/>
              <a:r>
                <a:rPr lang="ko-KR" altLang="en-US" sz="1000" b="1" dirty="0">
                  <a:solidFill>
                    <a:schemeClr val="bg1"/>
                  </a:solidFill>
                </a:rPr>
                <a:t>수립관련</a:t>
              </a:r>
            </a:p>
          </p:txBody>
        </p:sp>
        <p:sp>
          <p:nvSpPr>
            <p:cNvPr id="22" name="TextBox 15">
              <a:extLst>
                <a:ext uri="{FF2B5EF4-FFF2-40B4-BE49-F238E27FC236}">
                  <a16:creationId xmlns:a16="http://schemas.microsoft.com/office/drawing/2014/main" id="{B7469A63-486A-07F5-703D-02FEFB5AB30F}"/>
                </a:ext>
              </a:extLst>
            </p:cNvPr>
            <p:cNvSpPr txBox="1"/>
            <p:nvPr/>
          </p:nvSpPr>
          <p:spPr>
            <a:xfrm>
              <a:off x="2129906" y="801147"/>
              <a:ext cx="833219" cy="271183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000" b="1" dirty="0">
                  <a:solidFill>
                    <a:schemeClr val="bg1"/>
                  </a:solidFill>
                </a:rPr>
                <a:t>오픈기준</a:t>
              </a:r>
              <a:endParaRPr lang="en-US" altLang="ko-KR" sz="1000" b="1" dirty="0">
                <a:solidFill>
                  <a:schemeClr val="bg1"/>
                </a:solidFill>
              </a:endParaRPr>
            </a:p>
            <a:p>
              <a:pPr algn="ctr"/>
              <a:r>
                <a:rPr lang="ko-KR" altLang="en-US" sz="1000" b="1" dirty="0">
                  <a:solidFill>
                    <a:schemeClr val="bg1"/>
                  </a:solidFill>
                </a:rPr>
                <a:t>미비사항 체크</a:t>
              </a:r>
            </a:p>
          </p:txBody>
        </p:sp>
        <p:sp>
          <p:nvSpPr>
            <p:cNvPr id="25" name="화살표: 갈매기형 수장 24">
              <a:extLst>
                <a:ext uri="{FF2B5EF4-FFF2-40B4-BE49-F238E27FC236}">
                  <a16:creationId xmlns:a16="http://schemas.microsoft.com/office/drawing/2014/main" id="{8F273B53-D3C4-5396-65D2-3542D8198490}"/>
                </a:ext>
              </a:extLst>
            </p:cNvPr>
            <p:cNvSpPr/>
            <p:nvPr/>
          </p:nvSpPr>
          <p:spPr>
            <a:xfrm>
              <a:off x="425508" y="743305"/>
              <a:ext cx="940746" cy="477907"/>
            </a:xfrm>
            <a:prstGeom prst="chevron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6" name="TextBox 15">
              <a:extLst>
                <a:ext uri="{FF2B5EF4-FFF2-40B4-BE49-F238E27FC236}">
                  <a16:creationId xmlns:a16="http://schemas.microsoft.com/office/drawing/2014/main" id="{B7A949F0-CD63-F306-A5A3-A0508F7648CF}"/>
                </a:ext>
              </a:extLst>
            </p:cNvPr>
            <p:cNvSpPr txBox="1"/>
            <p:nvPr/>
          </p:nvSpPr>
          <p:spPr>
            <a:xfrm>
              <a:off x="531276" y="779912"/>
              <a:ext cx="781165" cy="36933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000" b="1" dirty="0">
                  <a:solidFill>
                    <a:schemeClr val="bg1"/>
                  </a:solidFill>
                </a:rPr>
                <a:t>재고조사</a:t>
              </a:r>
              <a:endParaRPr lang="en-US" altLang="ko-KR" sz="1000" b="1" dirty="0">
                <a:solidFill>
                  <a:schemeClr val="bg1"/>
                </a:solidFill>
              </a:endParaRPr>
            </a:p>
            <a:p>
              <a:pPr algn="ctr"/>
              <a:r>
                <a:rPr lang="ko-KR" altLang="en-US" sz="1000" b="1" dirty="0">
                  <a:solidFill>
                    <a:schemeClr val="bg1"/>
                  </a:solidFill>
                </a:rPr>
                <a:t>재고일차화</a:t>
              </a:r>
            </a:p>
            <a:p>
              <a:pPr algn="ctr"/>
              <a:endParaRPr lang="ko-KR" altLang="en-US" sz="1000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37" name="그림 36">
            <a:extLst>
              <a:ext uri="{FF2B5EF4-FFF2-40B4-BE49-F238E27FC236}">
                <a16:creationId xmlns:a16="http://schemas.microsoft.com/office/drawing/2014/main" id="{F41A75A4-BB1D-0326-CEF9-6FEFBE8608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178" y="1997431"/>
            <a:ext cx="3618064" cy="4353255"/>
          </a:xfrm>
          <a:prstGeom prst="rect">
            <a:avLst/>
          </a:prstGeom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E9DC2275-C312-ED1E-4E6D-C3CC4B22DED2}"/>
              </a:ext>
            </a:extLst>
          </p:cNvPr>
          <p:cNvSpPr/>
          <p:nvPr/>
        </p:nvSpPr>
        <p:spPr>
          <a:xfrm>
            <a:off x="159177" y="1634894"/>
            <a:ext cx="3108543" cy="3336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latin typeface="+mj-ea"/>
                <a:ea typeface="+mj-ea"/>
              </a:rPr>
              <a:t> </a:t>
            </a:r>
            <a:r>
              <a:rPr lang="ko-KR" altLang="en-US" sz="1200" b="1" dirty="0" err="1">
                <a:latin typeface="+mj-ea"/>
                <a:ea typeface="+mj-ea"/>
              </a:rPr>
              <a:t>ㄱ</a:t>
            </a:r>
            <a:r>
              <a:rPr lang="en-US" altLang="ko-KR" sz="1200" b="1" dirty="0">
                <a:latin typeface="+mj-ea"/>
                <a:ea typeface="+mj-ea"/>
              </a:rPr>
              <a:t>. </a:t>
            </a:r>
            <a:r>
              <a:rPr lang="ko-KR" altLang="en-US" sz="1200" b="1" dirty="0">
                <a:latin typeface="+mj-ea"/>
                <a:ea typeface="+mj-ea"/>
              </a:rPr>
              <a:t>판매</a:t>
            </a:r>
            <a:r>
              <a:rPr lang="en-US" altLang="ko-KR" sz="1200" b="1" dirty="0">
                <a:latin typeface="+mj-ea"/>
                <a:ea typeface="+mj-ea"/>
              </a:rPr>
              <a:t>, </a:t>
            </a:r>
            <a:r>
              <a:rPr lang="ko-KR" altLang="en-US" sz="1200" b="1" dirty="0">
                <a:latin typeface="+mj-ea"/>
                <a:ea typeface="+mj-ea"/>
              </a:rPr>
              <a:t>생산 계획입력에 따른 업무 흐름</a:t>
            </a:r>
            <a:endParaRPr lang="en-US" altLang="ko-KR" sz="1200" b="1" dirty="0">
              <a:latin typeface="+mj-ea"/>
              <a:ea typeface="+mj-ea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C5744D17-66F6-EBAE-E154-CDB5923C6163}"/>
              </a:ext>
            </a:extLst>
          </p:cNvPr>
          <p:cNvSpPr/>
          <p:nvPr/>
        </p:nvSpPr>
        <p:spPr>
          <a:xfrm>
            <a:off x="4094283" y="1606308"/>
            <a:ext cx="2651688" cy="3336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latin typeface="+mj-ea"/>
                <a:ea typeface="+mj-ea"/>
              </a:rPr>
              <a:t> </a:t>
            </a:r>
            <a:r>
              <a:rPr lang="ko-KR" altLang="en-US" sz="1200" b="1" dirty="0">
                <a:latin typeface="+mj-ea"/>
                <a:ea typeface="+mj-ea"/>
              </a:rPr>
              <a:t>ㄴ</a:t>
            </a:r>
            <a:r>
              <a:rPr lang="en-US" altLang="ko-KR" sz="1200" b="1" dirty="0">
                <a:latin typeface="+mj-ea"/>
                <a:ea typeface="+mj-ea"/>
              </a:rPr>
              <a:t>. </a:t>
            </a:r>
            <a:r>
              <a:rPr lang="ko-KR" altLang="en-US" sz="1200" b="1" dirty="0">
                <a:latin typeface="+mj-ea"/>
                <a:ea typeface="+mj-ea"/>
              </a:rPr>
              <a:t>업무진행을 위한 확인 필요사항</a:t>
            </a:r>
            <a:endParaRPr lang="en-US" altLang="ko-KR" sz="1200" b="1" dirty="0">
              <a:latin typeface="+mj-ea"/>
              <a:ea typeface="+mj-ea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F2CB98C-6BDD-9FC8-BDB3-FD8CE299A1AD}"/>
              </a:ext>
            </a:extLst>
          </p:cNvPr>
          <p:cNvSpPr/>
          <p:nvPr/>
        </p:nvSpPr>
        <p:spPr>
          <a:xfrm>
            <a:off x="4094283" y="3979622"/>
            <a:ext cx="1882247" cy="3336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latin typeface="+mj-ea"/>
                <a:ea typeface="+mj-ea"/>
              </a:rPr>
              <a:t> </a:t>
            </a:r>
            <a:r>
              <a:rPr lang="ko-KR" altLang="en-US" sz="1200" b="1" dirty="0" err="1">
                <a:latin typeface="+mj-ea"/>
                <a:ea typeface="+mj-ea"/>
              </a:rPr>
              <a:t>ㄷ</a:t>
            </a:r>
            <a:r>
              <a:rPr lang="en-US" altLang="ko-KR" sz="1200" b="1" dirty="0">
                <a:latin typeface="+mj-ea"/>
                <a:ea typeface="+mj-ea"/>
              </a:rPr>
              <a:t>. </a:t>
            </a:r>
            <a:r>
              <a:rPr lang="ko-KR" altLang="en-US" sz="1200" b="1" dirty="0">
                <a:latin typeface="+mj-ea"/>
                <a:ea typeface="+mj-ea"/>
              </a:rPr>
              <a:t>업무 예정 진행 사항</a:t>
            </a:r>
            <a:endParaRPr lang="en-US" altLang="ko-KR" sz="1200" b="1" dirty="0">
              <a:latin typeface="+mj-ea"/>
              <a:ea typeface="+mj-ea"/>
            </a:endParaRPr>
          </a:p>
        </p:txBody>
      </p:sp>
      <p:graphicFrame>
        <p:nvGraphicFramePr>
          <p:cNvPr id="43" name="표 42">
            <a:extLst>
              <a:ext uri="{FF2B5EF4-FFF2-40B4-BE49-F238E27FC236}">
                <a16:creationId xmlns:a16="http://schemas.microsoft.com/office/drawing/2014/main" id="{D57D0D89-165D-66AE-7A35-FE9941B742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5179853"/>
              </p:ext>
            </p:extLst>
          </p:nvPr>
        </p:nvGraphicFramePr>
        <p:xfrm>
          <a:off x="4160108" y="2033586"/>
          <a:ext cx="7735637" cy="1761914"/>
        </p:xfrm>
        <a:graphic>
          <a:graphicData uri="http://schemas.openxmlformats.org/drawingml/2006/table">
            <a:tbl>
              <a:tblPr/>
              <a:tblGrid>
                <a:gridCol w="658062">
                  <a:extLst>
                    <a:ext uri="{9D8B030D-6E8A-4147-A177-3AD203B41FA5}">
                      <a16:colId xmlns:a16="http://schemas.microsoft.com/office/drawing/2014/main" val="855190412"/>
                    </a:ext>
                  </a:extLst>
                </a:gridCol>
                <a:gridCol w="602339">
                  <a:extLst>
                    <a:ext uri="{9D8B030D-6E8A-4147-A177-3AD203B41FA5}">
                      <a16:colId xmlns:a16="http://schemas.microsoft.com/office/drawing/2014/main" val="2664443663"/>
                    </a:ext>
                  </a:extLst>
                </a:gridCol>
                <a:gridCol w="4171424">
                  <a:extLst>
                    <a:ext uri="{9D8B030D-6E8A-4147-A177-3AD203B41FA5}">
                      <a16:colId xmlns:a16="http://schemas.microsoft.com/office/drawing/2014/main" val="4262099265"/>
                    </a:ext>
                  </a:extLst>
                </a:gridCol>
                <a:gridCol w="2303812">
                  <a:extLst>
                    <a:ext uri="{9D8B030D-6E8A-4147-A177-3AD203B41FA5}">
                      <a16:colId xmlns:a16="http://schemas.microsoft.com/office/drawing/2014/main" val="3378352942"/>
                    </a:ext>
                  </a:extLst>
                </a:gridCol>
              </a:tblGrid>
              <a:tr h="42898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내용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4076073"/>
                  </a:ext>
                </a:extLst>
              </a:tr>
              <a:tr h="42898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영업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판매계획 확정기간 수립필요</a:t>
                      </a:r>
                      <a:b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확정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PO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구간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 FCST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구간 설정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확정기간에 따른</a:t>
                      </a:r>
                      <a:b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MRP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운영기간 확인필요</a:t>
                      </a:r>
                    </a:p>
                  </a:txBody>
                  <a:tcPr marL="0" marR="0" marT="0" marB="0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55586014"/>
                  </a:ext>
                </a:extLst>
              </a:tr>
              <a:tr h="45196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생산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 MPS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확정 기간 설정 필요 </a:t>
                      </a:r>
                      <a:b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각 모델 </a:t>
                      </a:r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수율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차번영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계획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OR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 반영 계획 입력 방법 확인필요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96441563"/>
                  </a:ext>
                </a:extLst>
              </a:tr>
              <a:tr h="45196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구매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구매요청에 대한 확인검증 방안 확인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8647290"/>
                  </a:ext>
                </a:extLst>
              </a:tr>
            </a:tbl>
          </a:graphicData>
        </a:graphic>
      </p:graphicFrame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2231FC00-7F97-E53F-A978-2D04F1C7E3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9463685"/>
              </p:ext>
            </p:extLst>
          </p:nvPr>
        </p:nvGraphicFramePr>
        <p:xfrm>
          <a:off x="4160108" y="4313239"/>
          <a:ext cx="7735637" cy="1931288"/>
        </p:xfrm>
        <a:graphic>
          <a:graphicData uri="http://schemas.openxmlformats.org/drawingml/2006/table">
            <a:tbl>
              <a:tblPr/>
              <a:tblGrid>
                <a:gridCol w="548625">
                  <a:extLst>
                    <a:ext uri="{9D8B030D-6E8A-4147-A177-3AD203B41FA5}">
                      <a16:colId xmlns:a16="http://schemas.microsoft.com/office/drawing/2014/main" val="3828457842"/>
                    </a:ext>
                  </a:extLst>
                </a:gridCol>
                <a:gridCol w="504202">
                  <a:extLst>
                    <a:ext uri="{9D8B030D-6E8A-4147-A177-3AD203B41FA5}">
                      <a16:colId xmlns:a16="http://schemas.microsoft.com/office/drawing/2014/main" val="4271121319"/>
                    </a:ext>
                  </a:extLst>
                </a:gridCol>
                <a:gridCol w="3901549">
                  <a:extLst>
                    <a:ext uri="{9D8B030D-6E8A-4147-A177-3AD203B41FA5}">
                      <a16:colId xmlns:a16="http://schemas.microsoft.com/office/drawing/2014/main" val="3836673520"/>
                    </a:ext>
                  </a:extLst>
                </a:gridCol>
                <a:gridCol w="1678487">
                  <a:extLst>
                    <a:ext uri="{9D8B030D-6E8A-4147-A177-3AD203B41FA5}">
                      <a16:colId xmlns:a16="http://schemas.microsoft.com/office/drawing/2014/main" val="1350000388"/>
                    </a:ext>
                  </a:extLst>
                </a:gridCol>
                <a:gridCol w="1102774">
                  <a:extLst>
                    <a:ext uri="{9D8B030D-6E8A-4147-A177-3AD203B41FA5}">
                      <a16:colId xmlns:a16="http://schemas.microsoft.com/office/drawing/2014/main" val="3396073561"/>
                    </a:ext>
                  </a:extLst>
                </a:gridCol>
              </a:tblGrid>
              <a:tr h="37737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내용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진행</a:t>
                      </a:r>
                      <a:br>
                        <a:rPr lang="ko-KR" alt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예정일자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3534502"/>
                  </a:ext>
                </a:extLst>
              </a:tr>
              <a:tr h="31078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공통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판매계획 </a:t>
                      </a:r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입렵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및 생산계획 입력에 대한 교육 진행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각 확인 필요사항 확인 작업 진행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교육인력 확인 및 일정 확인</a:t>
                      </a:r>
                    </a:p>
                  </a:txBody>
                  <a:tcPr marL="0" marR="0" marT="0" marB="0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1/19</a:t>
                      </a:r>
                      <a:b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~1/24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30430382"/>
                  </a:ext>
                </a:extLst>
              </a:tr>
              <a:tr h="31078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공통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시뮬레이션 작업 진행 </a:t>
                      </a:r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진행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및 문제점 도출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TEST 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작업 인력 지정 필요</a:t>
                      </a:r>
                    </a:p>
                  </a:txBody>
                  <a:tcPr marL="0" marR="0" marT="0" marB="0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1/25~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50537511"/>
                  </a:ext>
                </a:extLst>
              </a:tr>
              <a:tr h="31078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영업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판매계획 확정기간 수립필요</a:t>
                      </a:r>
                      <a:b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확정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PO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구간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 FCST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구간 설정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확정기간에 따른</a:t>
                      </a:r>
                      <a:b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MRP 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운영기간 확인필요</a:t>
                      </a:r>
                    </a:p>
                  </a:txBody>
                  <a:tcPr marL="0" marR="0" marT="0" marB="0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02964"/>
                  </a:ext>
                </a:extLst>
              </a:tr>
              <a:tr h="31078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생산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각 </a:t>
                      </a:r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모델별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수율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설정 수립필요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1/22~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4775729"/>
                  </a:ext>
                </a:extLst>
              </a:tr>
              <a:tr h="31078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IT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시물레이션을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및 가동을 통한 실제 적용 가능여부 및 사용범위 설정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</a:p>
                  </a:txBody>
                  <a:tcPr marL="0" marR="0" marT="0" marB="0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02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05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238843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81324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B2CFDA17-68E3-4912-8660-096EABD31F5C}"/>
              </a:ext>
            </a:extLst>
          </p:cNvPr>
          <p:cNvSpPr txBox="1"/>
          <p:nvPr/>
        </p:nvSpPr>
        <p:spPr>
          <a:xfrm>
            <a:off x="181900" y="115363"/>
            <a:ext cx="3626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rgbClr val="002060"/>
                </a:solidFill>
                <a:latin typeface="+mj-ea"/>
                <a:ea typeface="+mj-ea"/>
              </a:rPr>
              <a:t>3</a:t>
            </a:r>
            <a:endParaRPr lang="ko-KR" altLang="en-US" sz="2400" b="1" dirty="0">
              <a:solidFill>
                <a:srgbClr val="002060"/>
              </a:solidFill>
              <a:latin typeface="+mj-ea"/>
              <a:ea typeface="+mj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48DD01D-6C1B-4932-B8AC-35AB91794DD6}"/>
              </a:ext>
            </a:extLst>
          </p:cNvPr>
          <p:cNvSpPr txBox="1"/>
          <p:nvPr/>
        </p:nvSpPr>
        <p:spPr>
          <a:xfrm>
            <a:off x="633345" y="115363"/>
            <a:ext cx="5539517" cy="43088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ko-KR" altLang="en-US" sz="2200" b="1" dirty="0">
                <a:solidFill>
                  <a:srgbClr val="002060"/>
                </a:solidFill>
                <a:latin typeface="+mj-ea"/>
                <a:ea typeface="+mj-ea"/>
              </a:rPr>
              <a:t>공통 </a:t>
            </a:r>
            <a:r>
              <a:rPr lang="en-US" altLang="ko-KR" sz="2200" b="1" dirty="0">
                <a:solidFill>
                  <a:srgbClr val="002060"/>
                </a:solidFill>
                <a:latin typeface="+mj-ea"/>
                <a:ea typeface="+mj-ea"/>
              </a:rPr>
              <a:t>OPEN</a:t>
            </a:r>
            <a:r>
              <a:rPr lang="ko-KR" altLang="en-US" sz="2200" b="1" dirty="0">
                <a:solidFill>
                  <a:srgbClr val="002060"/>
                </a:solidFill>
                <a:latin typeface="+mj-ea"/>
                <a:ea typeface="+mj-ea"/>
              </a:rPr>
              <a:t>운영</a:t>
            </a:r>
            <a:r>
              <a:rPr lang="en-US" altLang="ko-KR" sz="2200" b="1" dirty="0">
                <a:solidFill>
                  <a:srgbClr val="002060"/>
                </a:solidFill>
                <a:latin typeface="+mj-ea"/>
                <a:ea typeface="+mj-ea"/>
              </a:rPr>
              <a:t> </a:t>
            </a:r>
            <a:r>
              <a:rPr lang="ko-KR" altLang="en-US" sz="2200" b="1" dirty="0">
                <a:solidFill>
                  <a:srgbClr val="002060"/>
                </a:solidFill>
                <a:latin typeface="+mj-ea"/>
                <a:ea typeface="+mj-ea"/>
              </a:rPr>
              <a:t>관련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18B2B4E-976A-40B0-B236-4811FD0B3F51}"/>
              </a:ext>
            </a:extLst>
          </p:cNvPr>
          <p:cNvSpPr txBox="1"/>
          <p:nvPr/>
        </p:nvSpPr>
        <p:spPr>
          <a:xfrm>
            <a:off x="241058" y="6612601"/>
            <a:ext cx="11336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작성자 </a:t>
            </a:r>
            <a:r>
              <a:rPr lang="en-US" altLang="ko-KR" sz="1100" dirty="0"/>
              <a:t>: </a:t>
            </a:r>
            <a:r>
              <a:rPr lang="ko-KR" altLang="en-US" sz="1100" dirty="0" err="1"/>
              <a:t>생산팀</a:t>
            </a:r>
            <a:endParaRPr lang="ko-KR" altLang="en-US" sz="1100" dirty="0"/>
          </a:p>
        </p:txBody>
      </p:sp>
      <p:sp>
        <p:nvSpPr>
          <p:cNvPr id="11" name="직사각형 10"/>
          <p:cNvSpPr/>
          <p:nvPr/>
        </p:nvSpPr>
        <p:spPr>
          <a:xfrm>
            <a:off x="344640" y="596010"/>
            <a:ext cx="2645276" cy="4140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latin typeface="+mj-ea"/>
                <a:ea typeface="+mj-ea"/>
              </a:rPr>
              <a:t>4) </a:t>
            </a:r>
            <a:r>
              <a:rPr lang="ko-KR" altLang="en-US" sz="1600" b="1" dirty="0">
                <a:latin typeface="+mj-ea"/>
                <a:ea typeface="+mj-ea"/>
              </a:rPr>
              <a:t>기능개선 작업예정 내역</a:t>
            </a:r>
            <a:endParaRPr lang="en-US" altLang="ko-KR" sz="1600" b="1" dirty="0">
              <a:latin typeface="+mj-ea"/>
              <a:ea typeface="+mj-ea"/>
            </a:endParaRPr>
          </a:p>
        </p:txBody>
      </p:sp>
      <p:sp>
        <p:nvSpPr>
          <p:cNvPr id="3" name="슬라이드 번호 개체 틀 3">
            <a:extLst>
              <a:ext uri="{FF2B5EF4-FFF2-40B4-BE49-F238E27FC236}">
                <a16:creationId xmlns:a16="http://schemas.microsoft.com/office/drawing/2014/main" id="{485E6CE4-2721-C4CE-0F76-87AF1FADD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299201" y="6574715"/>
            <a:ext cx="974997" cy="364195"/>
          </a:xfrm>
        </p:spPr>
        <p:txBody>
          <a:bodyPr/>
          <a:lstStyle/>
          <a:p>
            <a:r>
              <a:rPr lang="en-US" dirty="0"/>
              <a:t>7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962FBDAD-375C-E76F-F44D-CB0DC091C5C1}"/>
              </a:ext>
            </a:extLst>
          </p:cNvPr>
          <p:cNvGrpSpPr/>
          <p:nvPr/>
        </p:nvGrpSpPr>
        <p:grpSpPr>
          <a:xfrm>
            <a:off x="474490" y="1059794"/>
            <a:ext cx="3177778" cy="477907"/>
            <a:chOff x="425508" y="743305"/>
            <a:chExt cx="2566767" cy="477907"/>
          </a:xfrm>
        </p:grpSpPr>
        <p:sp>
          <p:nvSpPr>
            <p:cNvPr id="15" name="화살표: 갈매기형 수장 14">
              <a:extLst>
                <a:ext uri="{FF2B5EF4-FFF2-40B4-BE49-F238E27FC236}">
                  <a16:creationId xmlns:a16="http://schemas.microsoft.com/office/drawing/2014/main" id="{0F487772-274A-DF50-77AD-2FC45C3CFA35}"/>
                </a:ext>
              </a:extLst>
            </p:cNvPr>
            <p:cNvSpPr/>
            <p:nvPr/>
          </p:nvSpPr>
          <p:spPr>
            <a:xfrm>
              <a:off x="473573" y="743305"/>
              <a:ext cx="940746" cy="477907"/>
            </a:xfrm>
            <a:prstGeom prst="chevron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ko-KR" altLang="en-US" sz="1100">
                <a:solidFill>
                  <a:schemeClr val="tx1"/>
                </a:solidFill>
              </a:endParaRPr>
            </a:p>
          </p:txBody>
        </p:sp>
        <p:sp>
          <p:nvSpPr>
            <p:cNvPr id="16" name="화살표: 갈매기형 수장 15">
              <a:extLst>
                <a:ext uri="{FF2B5EF4-FFF2-40B4-BE49-F238E27FC236}">
                  <a16:creationId xmlns:a16="http://schemas.microsoft.com/office/drawing/2014/main" id="{4FB9D4DD-33D9-F678-BA1D-1A2989906072}"/>
                </a:ext>
              </a:extLst>
            </p:cNvPr>
            <p:cNvSpPr/>
            <p:nvPr/>
          </p:nvSpPr>
          <p:spPr>
            <a:xfrm>
              <a:off x="1251031" y="743305"/>
              <a:ext cx="940746" cy="477907"/>
            </a:xfrm>
            <a:prstGeom prst="chevron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7" name="화살표: 갈매기형 수장 16">
              <a:extLst>
                <a:ext uri="{FF2B5EF4-FFF2-40B4-BE49-F238E27FC236}">
                  <a16:creationId xmlns:a16="http://schemas.microsoft.com/office/drawing/2014/main" id="{DF22C953-D3CA-71EE-69F9-B7B423ABF95E}"/>
                </a:ext>
              </a:extLst>
            </p:cNvPr>
            <p:cNvSpPr/>
            <p:nvPr/>
          </p:nvSpPr>
          <p:spPr>
            <a:xfrm>
              <a:off x="2051529" y="743305"/>
              <a:ext cx="940746" cy="477907"/>
            </a:xfrm>
            <a:prstGeom prst="chevron">
              <a:avLst/>
            </a:prstGeom>
            <a:solidFill>
              <a:srgbClr val="4472C4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ko-KR" altLang="en-US" sz="1100">
                <a:solidFill>
                  <a:schemeClr val="tx1"/>
                </a:solidFill>
              </a:endParaRPr>
            </a:p>
          </p:txBody>
        </p:sp>
        <p:sp>
          <p:nvSpPr>
            <p:cNvPr id="19" name="TextBox 15">
              <a:extLst>
                <a:ext uri="{FF2B5EF4-FFF2-40B4-BE49-F238E27FC236}">
                  <a16:creationId xmlns:a16="http://schemas.microsoft.com/office/drawing/2014/main" id="{8678B53B-B25E-EA44-166F-03A6516E6AEC}"/>
                </a:ext>
              </a:extLst>
            </p:cNvPr>
            <p:cNvSpPr txBox="1"/>
            <p:nvPr/>
          </p:nvSpPr>
          <p:spPr>
            <a:xfrm>
              <a:off x="587079" y="795027"/>
              <a:ext cx="718343" cy="36933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000" b="1" dirty="0">
                  <a:solidFill>
                    <a:schemeClr val="bg1"/>
                  </a:solidFill>
                </a:rPr>
                <a:t>Lot</a:t>
              </a:r>
            </a:p>
            <a:p>
              <a:pPr algn="ctr"/>
              <a:r>
                <a:rPr lang="en-US" altLang="ko-KR" sz="1000" b="1" dirty="0">
                  <a:solidFill>
                    <a:schemeClr val="bg1"/>
                  </a:solidFill>
                </a:rPr>
                <a:t>Card </a:t>
              </a:r>
              <a:r>
                <a:rPr lang="ko-KR" altLang="en-US" sz="1000" b="1" dirty="0">
                  <a:solidFill>
                    <a:schemeClr val="bg1"/>
                  </a:solidFill>
                </a:rPr>
                <a:t>구성</a:t>
              </a:r>
            </a:p>
          </p:txBody>
        </p:sp>
        <p:sp>
          <p:nvSpPr>
            <p:cNvPr id="21" name="TextBox 15">
              <a:extLst>
                <a:ext uri="{FF2B5EF4-FFF2-40B4-BE49-F238E27FC236}">
                  <a16:creationId xmlns:a16="http://schemas.microsoft.com/office/drawing/2014/main" id="{D04FCF32-0C39-A667-CC32-06448165190B}"/>
                </a:ext>
              </a:extLst>
            </p:cNvPr>
            <p:cNvSpPr txBox="1"/>
            <p:nvPr/>
          </p:nvSpPr>
          <p:spPr>
            <a:xfrm>
              <a:off x="1368309" y="779912"/>
              <a:ext cx="698768" cy="36933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000" b="1" dirty="0">
                  <a:solidFill>
                    <a:schemeClr val="bg1"/>
                  </a:solidFill>
                </a:rPr>
                <a:t>계획</a:t>
              </a:r>
              <a:endParaRPr lang="en-US" altLang="ko-KR" sz="1000" b="1" dirty="0">
                <a:solidFill>
                  <a:schemeClr val="bg1"/>
                </a:solidFill>
              </a:endParaRPr>
            </a:p>
            <a:p>
              <a:pPr algn="ctr"/>
              <a:r>
                <a:rPr lang="ko-KR" altLang="en-US" sz="1000" b="1" dirty="0">
                  <a:solidFill>
                    <a:schemeClr val="bg1"/>
                  </a:solidFill>
                </a:rPr>
                <a:t>수립관련</a:t>
              </a:r>
            </a:p>
          </p:txBody>
        </p:sp>
        <p:sp>
          <p:nvSpPr>
            <p:cNvPr id="22" name="TextBox 15">
              <a:extLst>
                <a:ext uri="{FF2B5EF4-FFF2-40B4-BE49-F238E27FC236}">
                  <a16:creationId xmlns:a16="http://schemas.microsoft.com/office/drawing/2014/main" id="{B7469A63-486A-07F5-703D-02FEFB5AB30F}"/>
                </a:ext>
              </a:extLst>
            </p:cNvPr>
            <p:cNvSpPr txBox="1"/>
            <p:nvPr/>
          </p:nvSpPr>
          <p:spPr>
            <a:xfrm>
              <a:off x="2119099" y="801147"/>
              <a:ext cx="833219" cy="271183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000" b="1" dirty="0">
                  <a:solidFill>
                    <a:schemeClr val="bg1"/>
                  </a:solidFill>
                </a:rPr>
                <a:t>오픈기준</a:t>
              </a:r>
              <a:endParaRPr lang="en-US" altLang="ko-KR" sz="1000" b="1" dirty="0">
                <a:solidFill>
                  <a:schemeClr val="bg1"/>
                </a:solidFill>
              </a:endParaRPr>
            </a:p>
            <a:p>
              <a:pPr algn="ctr"/>
              <a:r>
                <a:rPr lang="ko-KR" altLang="en-US" sz="1000" b="1" dirty="0">
                  <a:solidFill>
                    <a:schemeClr val="bg1"/>
                  </a:solidFill>
                </a:rPr>
                <a:t>미비사항 체크</a:t>
              </a:r>
            </a:p>
          </p:txBody>
        </p:sp>
        <p:sp>
          <p:nvSpPr>
            <p:cNvPr id="25" name="화살표: 갈매기형 수장 24">
              <a:extLst>
                <a:ext uri="{FF2B5EF4-FFF2-40B4-BE49-F238E27FC236}">
                  <a16:creationId xmlns:a16="http://schemas.microsoft.com/office/drawing/2014/main" id="{8F273B53-D3C4-5396-65D2-3542D8198490}"/>
                </a:ext>
              </a:extLst>
            </p:cNvPr>
            <p:cNvSpPr/>
            <p:nvPr/>
          </p:nvSpPr>
          <p:spPr>
            <a:xfrm>
              <a:off x="425508" y="743305"/>
              <a:ext cx="940746" cy="477907"/>
            </a:xfrm>
            <a:prstGeom prst="chevron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6" name="TextBox 15">
              <a:extLst>
                <a:ext uri="{FF2B5EF4-FFF2-40B4-BE49-F238E27FC236}">
                  <a16:creationId xmlns:a16="http://schemas.microsoft.com/office/drawing/2014/main" id="{B7A949F0-CD63-F306-A5A3-A0508F7648CF}"/>
                </a:ext>
              </a:extLst>
            </p:cNvPr>
            <p:cNvSpPr txBox="1"/>
            <p:nvPr/>
          </p:nvSpPr>
          <p:spPr>
            <a:xfrm>
              <a:off x="531276" y="779912"/>
              <a:ext cx="781165" cy="36933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000" b="1" dirty="0">
                  <a:solidFill>
                    <a:schemeClr val="bg1"/>
                  </a:solidFill>
                </a:rPr>
                <a:t>재고조사</a:t>
              </a:r>
              <a:endParaRPr lang="en-US" altLang="ko-KR" sz="1000" b="1" dirty="0">
                <a:solidFill>
                  <a:schemeClr val="bg1"/>
                </a:solidFill>
              </a:endParaRPr>
            </a:p>
            <a:p>
              <a:pPr algn="ctr"/>
              <a:r>
                <a:rPr lang="ko-KR" altLang="en-US" sz="1000" b="1" dirty="0">
                  <a:solidFill>
                    <a:schemeClr val="bg1"/>
                  </a:solidFill>
                </a:rPr>
                <a:t>재고일차화</a:t>
              </a:r>
            </a:p>
            <a:p>
              <a:pPr algn="ctr"/>
              <a:endParaRPr lang="ko-KR" altLang="en-US" sz="1000" b="1" dirty="0">
                <a:solidFill>
                  <a:schemeClr val="bg1"/>
                </a:solidFill>
              </a:endParaRPr>
            </a:p>
          </p:txBody>
        </p:sp>
      </p:grp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774994EB-C4D8-C59B-060F-86FC8105E3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5175600"/>
              </p:ext>
            </p:extLst>
          </p:nvPr>
        </p:nvGraphicFramePr>
        <p:xfrm>
          <a:off x="181900" y="1595543"/>
          <a:ext cx="11816668" cy="4890963"/>
        </p:xfrm>
        <a:graphic>
          <a:graphicData uri="http://schemas.openxmlformats.org/drawingml/2006/table">
            <a:tbl>
              <a:tblPr/>
              <a:tblGrid>
                <a:gridCol w="578088">
                  <a:extLst>
                    <a:ext uri="{9D8B030D-6E8A-4147-A177-3AD203B41FA5}">
                      <a16:colId xmlns:a16="http://schemas.microsoft.com/office/drawing/2014/main" val="4241039921"/>
                    </a:ext>
                  </a:extLst>
                </a:gridCol>
                <a:gridCol w="727865">
                  <a:extLst>
                    <a:ext uri="{9D8B030D-6E8A-4147-A177-3AD203B41FA5}">
                      <a16:colId xmlns:a16="http://schemas.microsoft.com/office/drawing/2014/main" val="3716595475"/>
                    </a:ext>
                  </a:extLst>
                </a:gridCol>
                <a:gridCol w="4081243">
                  <a:extLst>
                    <a:ext uri="{9D8B030D-6E8A-4147-A177-3AD203B41FA5}">
                      <a16:colId xmlns:a16="http://schemas.microsoft.com/office/drawing/2014/main" val="1297257969"/>
                    </a:ext>
                  </a:extLst>
                </a:gridCol>
                <a:gridCol w="5311682">
                  <a:extLst>
                    <a:ext uri="{9D8B030D-6E8A-4147-A177-3AD203B41FA5}">
                      <a16:colId xmlns:a16="http://schemas.microsoft.com/office/drawing/2014/main" val="3108946533"/>
                    </a:ext>
                  </a:extLst>
                </a:gridCol>
                <a:gridCol w="1117790">
                  <a:extLst>
                    <a:ext uri="{9D8B030D-6E8A-4147-A177-3AD203B41FA5}">
                      <a16:colId xmlns:a16="http://schemas.microsoft.com/office/drawing/2014/main" val="3932009196"/>
                    </a:ext>
                  </a:extLst>
                </a:gridCol>
              </a:tblGrid>
              <a:tr h="29339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관련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내용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완료예상</a:t>
                      </a:r>
                      <a:br>
                        <a:rPr lang="ko-KR" alt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날짜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4978559"/>
                  </a:ext>
                </a:extLst>
              </a:tr>
              <a:tr h="44008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공통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출입관련 업무 정리 필요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영업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구매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물류팀 인력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,-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업무 프로세스 구축하여 업무 등록 진행</a:t>
                      </a:r>
                      <a:b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구매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영업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차 업무 분장완료</a:t>
                      </a:r>
                      <a:b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작업진행에 따른 문제점 적용간 추가 확인 예정</a:t>
                      </a:r>
                    </a:p>
                  </a:txBody>
                  <a:tcPr marL="0" marR="0" marT="0" marB="0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월내</a:t>
                      </a:r>
                      <a:b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업무 안정화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9629033"/>
                  </a:ext>
                </a:extLst>
              </a:tr>
              <a:tr h="27959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물류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인보이스별 </a:t>
                      </a:r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물류비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배분관련 등록 기능요청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.- 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해당기능 관련 기존 기능 검토 중</a:t>
                      </a:r>
                    </a:p>
                  </a:txBody>
                  <a:tcPr marL="0" marR="0" marT="0" marB="0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검토중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4361393"/>
                  </a:ext>
                </a:extLst>
              </a:tr>
              <a:tr h="29339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영업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출하 관련 문제 사항 해결 요청</a:t>
                      </a:r>
                      <a:b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(LABEL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수량 상이관련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.- I/F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관련 전체 재 조정 개선방향 수립 진행 예정</a:t>
                      </a:r>
                    </a:p>
                  </a:txBody>
                  <a:tcPr marL="0" marR="0" marT="0" marB="0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검토중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3188282"/>
                  </a:ext>
                </a:extLst>
              </a:tr>
              <a:tr h="29339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출하 작업진행시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가상프로그램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속도 저하에 따른 출하업무 시간 증가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.- 1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차적으로 주기적인 자동 </a:t>
                      </a:r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배부팅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프로그램 설치 작업 진행</a:t>
                      </a:r>
                      <a:b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.-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추가 모니터링 이후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H/W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교체 및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SW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개선가능여부 확인</a:t>
                      </a:r>
                    </a:p>
                  </a:txBody>
                  <a:tcPr marL="0" marR="0" marT="0" marB="0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sng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완료</a:t>
                      </a:r>
                      <a:br>
                        <a:rPr lang="ko-KR" altLang="en-US" sz="1000" b="0" i="0" u="sng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1000" b="0" i="0" u="sng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(1/16)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8699293"/>
                  </a:ext>
                </a:extLst>
              </a:tr>
              <a:tr h="27959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개발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 반영 제품여부 체크 및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BOM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재 체크 진행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.- SQM 2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중적용으로 문제로 조정 작업 진행 예정</a:t>
                      </a:r>
                    </a:p>
                  </a:txBody>
                  <a:tcPr marL="0" marR="0" marT="0" marB="0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6169366"/>
                  </a:ext>
                </a:extLst>
              </a:tr>
              <a:tr h="31633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구매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슬리팅관련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개발 작업 진행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.-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업체 계약서 작성 중 업체 금주부터 개발업무 착수 진행 예정</a:t>
                      </a:r>
                      <a:b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지속 커뮤니케이션으로 변수 최대한 파악예정</a:t>
                      </a:r>
                    </a:p>
                  </a:txBody>
                  <a:tcPr marL="0" marR="0" marT="0" marB="0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외주개발</a:t>
                      </a:r>
                      <a:b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 內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972252"/>
                  </a:ext>
                </a:extLst>
              </a:tr>
              <a:tr h="29339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재고 입고 및 발주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재고현황에서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ROLL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 표현</a:t>
                      </a:r>
                      <a:b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실제 입고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roll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및 수량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(mt)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별 재고 파악을 하기 위함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.-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각 취합 장표화면 입고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lot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건수 별 표현 진행예정</a:t>
                      </a:r>
                    </a:p>
                  </a:txBody>
                  <a:tcPr marL="0" marR="0" marT="0" marB="0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8403604"/>
                  </a:ext>
                </a:extLst>
              </a:tr>
              <a:tr h="29339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구매입고시 지정자재의 경우 중복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lot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입고 </a:t>
                      </a:r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인터락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기능구현</a:t>
                      </a:r>
                      <a:b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고객 </a:t>
                      </a:r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사급자재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입고시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문제 일부 발생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.-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정규 구매 입고 기능에서 </a:t>
                      </a:r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지정관리되는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자재에 대해서</a:t>
                      </a:r>
                      <a:b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중복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lot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입고 금지 </a:t>
                      </a:r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토록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기능 구현</a:t>
                      </a:r>
                    </a:p>
                  </a:txBody>
                  <a:tcPr marL="0" marR="0" marT="0" marB="0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검토중</a:t>
                      </a:r>
                      <a:b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(1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월內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02331179"/>
                  </a:ext>
                </a:extLst>
              </a:tr>
              <a:tr h="29339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구매 발주 단가 관련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(SQM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단가관련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.- SQM 2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중적용으로 문제로 조정 작업 진행 예정</a:t>
                      </a:r>
                    </a:p>
                  </a:txBody>
                  <a:tcPr marL="0" marR="0" marT="0" marB="0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sng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완료</a:t>
                      </a:r>
                      <a:br>
                        <a:rPr lang="ko-KR" altLang="en-US" sz="1000" b="0" i="0" u="sng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1000" b="0" i="0" u="sng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(1/13)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444958"/>
                  </a:ext>
                </a:extLst>
              </a:tr>
              <a:tr h="29339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QV &lt;-&gt; YP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간 반제품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(TAPE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류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등에 대한 이력 관리 및 </a:t>
                      </a:r>
                      <a:b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재고관리 기능활성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.-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기존 제시된 프로세스 업무진행 간 문제부분체크</a:t>
                      </a:r>
                      <a:b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하여 개선점 도출 예정</a:t>
                      </a:r>
                    </a:p>
                  </a:txBody>
                  <a:tcPr marL="0" marR="0" marT="0" marB="0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58766281"/>
                  </a:ext>
                </a:extLst>
              </a:tr>
              <a:tr h="29339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생산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공용제품 업체별 코드 등록 시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BOM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조회 기능 추가 요청</a:t>
                      </a:r>
                      <a:b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(EX - A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고객사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A-CODE , B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고객사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B-CODE -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실제는 동일 제품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.- 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고객사별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LABEL 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및 제품 정보입력창 </a:t>
                      </a:r>
                      <a:b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BOM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조회기능 추가 진행 </a:t>
                      </a:r>
                    </a:p>
                  </a:txBody>
                  <a:tcPr marL="0" marR="0" marT="0" marB="0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02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8575319"/>
                  </a:ext>
                </a:extLst>
              </a:tr>
              <a:tr h="29339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각 </a:t>
                      </a:r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호기별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이전 정보 재 반영 검토요청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자재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금형 정보 등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.,.)</a:t>
                      </a:r>
                      <a:b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- LOT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별 추가 </a:t>
                      </a:r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셋팅하여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입력기능 개선 검토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.- 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자재정보는 적용중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금형 관련 검토 예정</a:t>
                      </a:r>
                    </a:p>
                  </a:txBody>
                  <a:tcPr marL="0" marR="0" marT="0" marB="0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검토중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9623174"/>
                  </a:ext>
                </a:extLst>
              </a:tr>
              <a:tr h="29339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LOSS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재고에 대한 처리 기능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.- ERP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실사이후 일괄 정리 기능을 통한 </a:t>
                      </a:r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미실사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자재 </a:t>
                      </a:r>
                      <a:b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LOSS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처리예정</a:t>
                      </a:r>
                    </a:p>
                  </a:txBody>
                  <a:tcPr marL="0" marR="0" marT="0" marB="0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검토중</a:t>
                      </a:r>
                      <a:b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(1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월內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30148590"/>
                  </a:ext>
                </a:extLst>
              </a:tr>
              <a:tr h="29339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특정 모델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MAIN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자재투입 관련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작업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LOT, 1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자재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LOT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매칭토록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.- 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별도 지정 품목에 한해 투입시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회투입록 작업예정</a:t>
                      </a:r>
                    </a:p>
                  </a:txBody>
                  <a:tcPr marL="0" marR="0" marT="0" marB="0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sng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완료</a:t>
                      </a:r>
                      <a:br>
                        <a:rPr lang="ko-KR" altLang="en-US" sz="1000" b="0" i="0" u="sng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1000" b="0" i="0" u="sng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(1/13)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0501426"/>
                  </a:ext>
                </a:extLst>
              </a:tr>
              <a:tr h="27959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IT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Pack Label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삭제 관련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지연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TIME 5~20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분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.- I/F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관련 전체 재 조정 개선방향 수립 진행 예정</a:t>
                      </a:r>
                    </a:p>
                  </a:txBody>
                  <a:tcPr marL="0" marR="0" marT="0" marB="0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검토중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56604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7968349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Cormorant Regular"/>
        <a:ea typeface="Cormorant Regular"/>
        <a:cs typeface="Cormorant Regular"/>
      </a:majorFont>
      <a:minorFont>
        <a:latin typeface="Lato Regular"/>
        <a:ea typeface="Lato Regular"/>
        <a:cs typeface="Lato Regular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3EDE6"/>
        </a:solidFill>
        <a:ln w="12700" cap="flat">
          <a:noFill/>
          <a:miter/>
        </a:ln>
        <a:effectLst/>
        <a:sp3d/>
      </a:spPr>
      <a:bodyPr rot="0" spcFirstLastPara="1" vertOverflow="overflow" horzOverflow="overflow" vert="horz" wrap="square" lIns="82987" tIns="82987" rIns="82987" bIns="82987" numCol="1" spcCol="38100" rtlCol="0" anchor="ctr">
        <a:spAutoFit/>
      </a:bodyPr>
      <a:lstStyle>
        <a:defPPr marL="0" marR="0" indent="0" algn="l" defTabSz="825500" rtl="0" fontAlgn="auto" latinLnBrk="0" hangingPunct="0">
          <a:lnSpc>
            <a:spcPct val="13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2000" b="0" i="0" u="none" strike="noStrike" cap="none" spc="0" normalizeH="0" baseline="0">
            <a:solidFill>
              <a:srgbClr val="A7A7A7"/>
            </a:solidFill>
            <a:effectLst/>
            <a:uFillTx/>
            <a:latin typeface="+mn-lt"/>
            <a:ea typeface="+mn-ea"/>
            <a:cs typeface="+mn-cs"/>
            <a:sym typeface="Lato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>
          <a:scrgbClr r="0" g="0" b="0"/>
        </a:fontRef>
      </a:style>
    </a:spDef>
    <a:lnDef>
      <a:spPr>
        <a:noFill/>
        <a:ln w="25400" cap="flat">
          <a:solidFill>
            <a:srgbClr val="C2BEB9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>
          <a:scrgbClr r="0" g="0" b="0"/>
        </a:fontRef>
      </a:style>
    </a:lnDef>
    <a:txDef>
      <a:spPr>
        <a:noFill/>
        <a:ln w="12700" cap="flat">
          <a:noFill/>
          <a:miter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500" b="0" i="0" u="none" strike="noStrike" cap="none" spc="164" normalizeH="0" baseline="0"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Lato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>
          <a:scrgbClr r="0" g="0" b="0"/>
        </a:fontRef>
      </a:style>
    </a:tx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F58D85BF06B40C4AA19F766ECF7E04FC" ma:contentTypeVersion="3" ma:contentTypeDescription="새 문서를 만듭니다." ma:contentTypeScope="" ma:versionID="9176bc8da381f7eb3e787635964ecd3e">
  <xsd:schema xmlns:xsd="http://www.w3.org/2001/XMLSchema" xmlns:xs="http://www.w3.org/2001/XMLSchema" xmlns:p="http://schemas.microsoft.com/office/2006/metadata/properties" xmlns:ns3="b74e761e-517e-4162-8206-b8dbe9994f41" targetNamespace="http://schemas.microsoft.com/office/2006/metadata/properties" ma:root="true" ma:fieldsID="2cfb066eb0f27c7894b37008c2fb22c3" ns3:_="">
    <xsd:import namespace="b74e761e-517e-4162-8206-b8dbe9994f41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74e761e-517e-4162-8206-b8dbe9994f4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617C47DE-19CB-439B-9ED4-486FE2E6E50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74e761e-517e-4162-8206-b8dbe9994f4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1D36AFC-60CE-43B3-AA48-D80A76823BB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66E5100-F191-4EE7-BEA0-B37A9288F9E0}">
  <ds:schemaRefs>
    <ds:schemaRef ds:uri="http://schemas.microsoft.com/office/2006/documentManagement/types"/>
    <ds:schemaRef ds:uri="http://schemas.microsoft.com/office/2006/metadata/properties"/>
    <ds:schemaRef ds:uri="http://www.w3.org/XML/1998/namespace"/>
    <ds:schemaRef ds:uri="http://schemas.openxmlformats.org/package/2006/metadata/core-properties"/>
    <ds:schemaRef ds:uri="http://purl.org/dc/terms/"/>
    <ds:schemaRef ds:uri="http://purl.org/dc/elements/1.1/"/>
    <ds:schemaRef ds:uri="http://schemas.microsoft.com/office/infopath/2007/PartnerControls"/>
    <ds:schemaRef ds:uri="b74e761e-517e-4162-8206-b8dbe9994f41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113585</TotalTime>
  <Words>9511</Words>
  <Application>Microsoft Office PowerPoint</Application>
  <PresentationFormat>사용자 지정</PresentationFormat>
  <Paragraphs>4378</Paragraphs>
  <Slides>25</Slides>
  <Notes>25</Notes>
  <HiddenSlides>15</HiddenSlides>
  <MMClips>0</MMClips>
  <ScaleCrop>false</ScaleCrop>
  <HeadingPairs>
    <vt:vector size="8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3" baseType="lpstr">
      <vt:lpstr>Helvetica Neue</vt:lpstr>
      <vt:lpstr>HY견고딕</vt:lpstr>
      <vt:lpstr>맑은 고딕</vt:lpstr>
      <vt:lpstr>Arial</vt:lpstr>
      <vt:lpstr>Calibri</vt:lpstr>
      <vt:lpstr>Calibri Light</vt:lpstr>
      <vt:lpstr>Office 테마</vt:lpstr>
      <vt:lpstr>Worksheet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BLANC</dc:title>
  <dc:creator>나</dc:creator>
  <cp:lastModifiedBy>이근현</cp:lastModifiedBy>
  <cp:revision>3954</cp:revision>
  <cp:lastPrinted>2021-07-09T06:18:36Z</cp:lastPrinted>
  <dcterms:modified xsi:type="dcterms:W3CDTF">2024-01-29T04:17:26Z</dcterms:modified>
  <cp:version>0906.0100.01</cp:version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0x010100F58D85BF06B40C4AA19F766ECF7E04FC</vt:lpwstr>
  </property>
</Properties>
</file>